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97" r:id="rId12"/>
    <p:sldId id="270" r:id="rId13"/>
    <p:sldId id="271" r:id="rId14"/>
    <p:sldId id="264" r:id="rId15"/>
    <p:sldId id="269" r:id="rId16"/>
    <p:sldId id="273" r:id="rId17"/>
    <p:sldId id="268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83" r:id="rId28"/>
    <p:sldId id="287" r:id="rId29"/>
    <p:sldId id="284" r:id="rId30"/>
    <p:sldId id="295" r:id="rId31"/>
    <p:sldId id="286" r:id="rId32"/>
    <p:sldId id="296" r:id="rId33"/>
    <p:sldId id="288" r:id="rId34"/>
    <p:sldId id="289" r:id="rId35"/>
    <p:sldId id="290" r:id="rId36"/>
    <p:sldId id="291" r:id="rId37"/>
    <p:sldId id="294" r:id="rId38"/>
    <p:sldId id="293" r:id="rId39"/>
  </p:sldIdLst>
  <p:sldSz cx="9144000" cy="6858000" type="screen4x3"/>
  <p:notesSz cx="6858000" cy="92122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8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3" autoAdjust="0"/>
    <p:restoredTop sz="94709" autoAdjust="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0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E8F97-5173-46D6-A204-26C5D4455A0B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0051"/>
            <a:ext cx="2971800" cy="460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50051"/>
            <a:ext cx="2971800" cy="460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0714-A353-4200-8D67-82276137A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9959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C9C6-16DC-460C-AE8A-AF9A02055F62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0DA8-E35B-4D63-9B8F-6FE42C297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C9C6-16DC-460C-AE8A-AF9A02055F62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0DA8-E35B-4D63-9B8F-6FE42C297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C9C6-16DC-460C-AE8A-AF9A02055F62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0DA8-E35B-4D63-9B8F-6FE42C297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C9C6-16DC-460C-AE8A-AF9A02055F62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0DA8-E35B-4D63-9B8F-6FE42C297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C9C6-16DC-460C-AE8A-AF9A02055F62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0DA8-E35B-4D63-9B8F-6FE42C297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C9C6-16DC-460C-AE8A-AF9A02055F62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0DA8-E35B-4D63-9B8F-6FE42C297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C9C6-16DC-460C-AE8A-AF9A02055F62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0DA8-E35B-4D63-9B8F-6FE42C297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C9C6-16DC-460C-AE8A-AF9A02055F62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20DA8-E35B-4D63-9B8F-6FE42C297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C9C6-16DC-460C-AE8A-AF9A02055F62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0DA8-E35B-4D63-9B8F-6FE42C297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C9C6-16DC-460C-AE8A-AF9A02055F62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DC20DA8-E35B-4D63-9B8F-6FE42C297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FA1C9C6-16DC-460C-AE8A-AF9A02055F62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0DA8-E35B-4D63-9B8F-6FE42C297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A1C9C6-16DC-460C-AE8A-AF9A02055F62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DC20DA8-E35B-4D63-9B8F-6FE42C297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9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36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Continental Drift</a:t>
            </a:r>
            <a:endParaRPr lang="en-US" sz="3600" b="1" u="sng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1880" y="1152150"/>
            <a:ext cx="8822120" cy="547724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Alfred Wegener  (1910)</a:t>
            </a:r>
            <a:endParaRPr lang="en-US" dirty="0"/>
          </a:p>
          <a:p>
            <a:pPr lvl="1"/>
            <a:r>
              <a:rPr lang="en-US" dirty="0" smtClean="0"/>
              <a:t>Hypothesized that all the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continents </a:t>
            </a:r>
            <a:r>
              <a:rPr lang="en-US" dirty="0" smtClean="0"/>
              <a:t>were once joined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together </a:t>
            </a:r>
            <a:r>
              <a:rPr lang="en-US" dirty="0" smtClean="0"/>
              <a:t>in a single landmass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call </a:t>
            </a:r>
            <a:r>
              <a:rPr lang="en-US" dirty="0" smtClean="0"/>
              <a:t>Pangaea </a:t>
            </a:r>
            <a:r>
              <a:rPr lang="en-US" dirty="0"/>
              <a:t>and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have </a:t>
            </a:r>
            <a:r>
              <a:rPr lang="en-US" dirty="0"/>
              <a:t>since </a:t>
            </a:r>
            <a:r>
              <a:rPr lang="en-US" dirty="0" smtClean="0"/>
              <a:t>drifted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 (like rafts in water)</a:t>
            </a:r>
            <a:endParaRPr lang="en-US" dirty="0" smtClean="0"/>
          </a:p>
          <a:p>
            <a:pPr lvl="2"/>
            <a:r>
              <a:rPr lang="en-US" dirty="0"/>
              <a:t>This became </a:t>
            </a:r>
            <a:r>
              <a:rPr lang="en-US" dirty="0" smtClean="0"/>
              <a:t>known</a:t>
            </a:r>
          </a:p>
          <a:p>
            <a:pPr lvl="2">
              <a:buNone/>
            </a:pPr>
            <a:r>
              <a:rPr lang="en-US" dirty="0" smtClean="0"/>
              <a:t>	</a:t>
            </a:r>
            <a:r>
              <a:rPr lang="en-US" dirty="0" smtClean="0"/>
              <a:t> </a:t>
            </a:r>
            <a:r>
              <a:rPr lang="en-US" dirty="0"/>
              <a:t>as </a:t>
            </a:r>
            <a:r>
              <a:rPr lang="en-US" dirty="0" smtClean="0"/>
              <a:t>CONTINENTAL</a:t>
            </a:r>
          </a:p>
          <a:p>
            <a:pPr lvl="2">
              <a:buNone/>
            </a:pPr>
            <a:r>
              <a:rPr lang="en-US" dirty="0" smtClean="0"/>
              <a:t>	</a:t>
            </a:r>
            <a:r>
              <a:rPr lang="en-US" dirty="0" smtClean="0"/>
              <a:t> </a:t>
            </a:r>
            <a:r>
              <a:rPr lang="en-US" dirty="0"/>
              <a:t>DRIFT</a:t>
            </a:r>
          </a:p>
          <a:p>
            <a:pPr lvl="2"/>
            <a:endParaRPr lang="en-US" dirty="0" smtClean="0"/>
          </a:p>
          <a:p>
            <a:pPr lvl="2"/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Pangaea</a:t>
            </a:r>
            <a:r>
              <a:rPr lang="en-US" dirty="0" smtClean="0"/>
              <a:t>- 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	supercontinent </a:t>
            </a:r>
          </a:p>
          <a:p>
            <a:pPr lvl="2">
              <a:buNone/>
            </a:pPr>
            <a:r>
              <a:rPr lang="en-US" dirty="0" smtClean="0"/>
              <a:t>	</a:t>
            </a:r>
            <a:r>
              <a:rPr lang="en-US" dirty="0" smtClean="0"/>
              <a:t>(</a:t>
            </a:r>
            <a:r>
              <a:rPr lang="en-US" dirty="0" smtClean="0"/>
              <a:t>350-200 million 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	</a:t>
            </a:r>
            <a:r>
              <a:rPr lang="en-US" dirty="0" smtClean="0"/>
              <a:t>years </a:t>
            </a:r>
            <a:r>
              <a:rPr lang="en-US" dirty="0" smtClean="0"/>
              <a:t>ago) (Pangaea 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	</a:t>
            </a:r>
            <a:r>
              <a:rPr lang="en-US" dirty="0" smtClean="0"/>
              <a:t>means </a:t>
            </a:r>
            <a:r>
              <a:rPr lang="en-US" dirty="0" smtClean="0"/>
              <a:t>“all lands” in </a:t>
            </a:r>
            <a:r>
              <a:rPr lang="en-US" dirty="0" err="1" smtClean="0"/>
              <a:t>latin</a:t>
            </a:r>
            <a:r>
              <a:rPr lang="en-US" dirty="0" smtClean="0"/>
              <a:t>)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Others had similar ideas, however </a:t>
            </a:r>
            <a:r>
              <a:rPr lang="en-US" dirty="0" smtClean="0"/>
              <a:t>Wegener </a:t>
            </a:r>
            <a:r>
              <a:rPr lang="en-US" dirty="0" smtClean="0"/>
              <a:t>was the first to have scientific evidence to support this idea</a:t>
            </a:r>
          </a:p>
          <a:p>
            <a:pPr marL="36576" indent="0" algn="ctr">
              <a:buNone/>
            </a:pPr>
            <a:endParaRPr lang="en-US" dirty="0"/>
          </a:p>
        </p:txBody>
      </p:sp>
      <p:pic>
        <p:nvPicPr>
          <p:cNvPr id="40962" name="Picture 2" descr="Alfred Wegener ca.1924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1690" y="544990"/>
            <a:ext cx="1593795" cy="1963266"/>
          </a:xfrm>
          <a:prstGeom prst="rect">
            <a:avLst/>
          </a:prstGeom>
          <a:noFill/>
        </p:spPr>
      </p:pic>
      <p:pic>
        <p:nvPicPr>
          <p:cNvPr id="6" name="Picture 2" descr="Facts About Pangaea the Most Recent Supercontin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4840" y="2594155"/>
            <a:ext cx="4711590" cy="2657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925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726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endParaRPr lang="en-US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772676"/>
            <a:ext cx="3205889" cy="5843914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Evidence of Sea Floor Spreading </a:t>
            </a:r>
            <a:endParaRPr lang="en-US" b="1" u="sng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dirty="0" smtClean="0"/>
              <a:t>1.) Drilling </a:t>
            </a:r>
            <a:r>
              <a:rPr lang="en-US" dirty="0" smtClean="0"/>
              <a:t>samples</a:t>
            </a:r>
          </a:p>
          <a:p>
            <a:pPr lvl="1"/>
            <a:r>
              <a:rPr lang="en-US" dirty="0" smtClean="0"/>
              <a:t>Scientists drilled into the ocean floor</a:t>
            </a:r>
          </a:p>
          <a:p>
            <a:pPr lvl="2"/>
            <a:r>
              <a:rPr lang="en-US" sz="1600" dirty="0" smtClean="0"/>
              <a:t>Farther away the sample was taken from the MOR, the older the rock was</a:t>
            </a:r>
          </a:p>
          <a:p>
            <a:pPr lvl="2"/>
            <a:endParaRPr lang="en-US" sz="1600" dirty="0" smtClean="0"/>
          </a:p>
          <a:p>
            <a:pPr lvl="2"/>
            <a:r>
              <a:rPr lang="en-US" sz="1600" dirty="0" smtClean="0"/>
              <a:t>Youngest </a:t>
            </a:r>
            <a:r>
              <a:rPr lang="en-US" sz="1600" dirty="0" smtClean="0"/>
              <a:t>rocks were found at the center of the MOR</a:t>
            </a:r>
          </a:p>
          <a:p>
            <a:pPr lvl="2"/>
            <a:endParaRPr lang="en-US" sz="1600" dirty="0" smtClean="0"/>
          </a:p>
          <a:p>
            <a:pPr lvl="2"/>
            <a:r>
              <a:rPr lang="en-US" sz="1600" dirty="0" smtClean="0"/>
              <a:t>The </a:t>
            </a:r>
            <a:r>
              <a:rPr lang="en-US" sz="1600" dirty="0" smtClean="0"/>
              <a:t>rocks age </a:t>
            </a:r>
            <a:endParaRPr lang="en-US" sz="1600" dirty="0" smtClean="0"/>
          </a:p>
          <a:p>
            <a:pPr lvl="2">
              <a:buNone/>
            </a:pPr>
            <a:r>
              <a:rPr lang="en-US" sz="1600" dirty="0" smtClean="0"/>
              <a:t>	</a:t>
            </a:r>
            <a:r>
              <a:rPr lang="en-US" sz="1600" dirty="0" smtClean="0"/>
              <a:t>shows </a:t>
            </a:r>
            <a:r>
              <a:rPr lang="en-US" sz="1600" dirty="0" smtClean="0"/>
              <a:t>that sea floor spreading </a:t>
            </a:r>
            <a:r>
              <a:rPr lang="en-US" sz="1600" dirty="0" smtClean="0"/>
              <a:t>occurs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876800" cy="509228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**As distance from the ridge increases, age increases</a:t>
            </a:r>
            <a:endParaRPr lang="en-US" dirty="0"/>
          </a:p>
        </p:txBody>
      </p:sp>
      <p:pic>
        <p:nvPicPr>
          <p:cNvPr id="30724" name="Picture 4" descr="http://www.ucmp.berkeley.edu/tectonics/crust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8870" y="1531625"/>
            <a:ext cx="5935130" cy="3916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2797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726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endParaRPr lang="en-US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090" y="696780"/>
            <a:ext cx="3944710" cy="61612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800" dirty="0" smtClean="0"/>
              <a:t>2.) Magnetic Stripes</a:t>
            </a:r>
            <a:endParaRPr lang="en-US" sz="2800" dirty="0" smtClean="0"/>
          </a:p>
          <a:p>
            <a:r>
              <a:rPr lang="en-US" sz="2400" dirty="0" smtClean="0"/>
              <a:t>Lava contains iron</a:t>
            </a:r>
          </a:p>
          <a:p>
            <a:pPr lvl="1"/>
            <a:r>
              <a:rPr lang="en-US" sz="2400" dirty="0" smtClean="0"/>
              <a:t>Iron is magnetic (points to magnetic north)</a:t>
            </a:r>
          </a:p>
          <a:p>
            <a:endParaRPr lang="en-US" sz="2400" dirty="0" smtClean="0"/>
          </a:p>
          <a:p>
            <a:r>
              <a:rPr lang="en-US" sz="2400" dirty="0" smtClean="0"/>
              <a:t>When the lava solidifies, the iron will be “frozen” in the direction of the magnetic north </a:t>
            </a:r>
            <a:r>
              <a:rPr lang="en-US" sz="2400" b="1" u="sng" dirty="0" smtClean="0"/>
              <a:t>at the time of the eruption</a:t>
            </a:r>
          </a:p>
          <a:p>
            <a:endParaRPr lang="en-US" sz="2400" dirty="0" smtClean="0"/>
          </a:p>
          <a:p>
            <a:r>
              <a:rPr lang="en-US" sz="2400" dirty="0" smtClean="0"/>
              <a:t>Direction of the iron at the seafloor is not always the same.</a:t>
            </a:r>
          </a:p>
          <a:p>
            <a:endParaRPr lang="en-US" sz="2400" dirty="0" smtClean="0"/>
          </a:p>
          <a:p>
            <a:r>
              <a:rPr lang="en-US" sz="2400" dirty="0" smtClean="0"/>
              <a:t>The patterns are mirror images on either side</a:t>
            </a:r>
          </a:p>
          <a:p>
            <a:endParaRPr lang="en-US" sz="2400" dirty="0" smtClean="0"/>
          </a:p>
          <a:p>
            <a:r>
              <a:rPr lang="en-US" sz="2400" dirty="0" smtClean="0"/>
              <a:t>Width of stripe indicates how long the pole was in the normal or reversed position</a:t>
            </a:r>
            <a:endParaRPr lang="en-US" sz="2400" dirty="0" smtClean="0"/>
          </a:p>
          <a:p>
            <a:pPr lvl="1"/>
            <a:r>
              <a:rPr lang="en-US" sz="2000" dirty="0" smtClean="0"/>
              <a:t>Wider = longer</a:t>
            </a:r>
          </a:p>
          <a:p>
            <a:pPr>
              <a:buNone/>
            </a:pPr>
            <a:endParaRPr lang="en-US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2525" y="2290575"/>
            <a:ext cx="4699698" cy="301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082-083_image_05_mgs11_02_03_0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7856858" cy="543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81_image_03_mgs11_02_03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5365" y="469095"/>
            <a:ext cx="3035800" cy="27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228600"/>
            <a:ext cx="350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latin typeface="Avenir LT Std 35 Light" pitchFamily="1" charset="0"/>
              </a:rPr>
              <a:t>Ocean Floors</a:t>
            </a:r>
          </a:p>
          <a:p>
            <a:r>
              <a:rPr lang="en-US" dirty="0" smtClean="0">
                <a:latin typeface="Avenir LT Std 35 Light" pitchFamily="1" charset="0"/>
              </a:rPr>
              <a:t>Mid-ocean ridges rise from the sea floor like stitches on the seams of a baseball.</a:t>
            </a:r>
            <a:endParaRPr lang="en-US" dirty="0">
              <a:latin typeface="Avenir LT Std 35 Light" pitchFamily="1" charset="0"/>
            </a:endParaRPr>
          </a:p>
        </p:txBody>
      </p:sp>
      <p:pic>
        <p:nvPicPr>
          <p:cNvPr id="8" name="Picture 6" descr="081_image_04_mgs11_02_03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4100" y="3732580"/>
            <a:ext cx="5713153" cy="294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endParaRPr lang="en-US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799"/>
            <a:ext cx="8839200" cy="6462055"/>
          </a:xfrm>
        </p:spPr>
        <p:txBody>
          <a:bodyPr>
            <a:normAutofit fontScale="40000" lnSpcReduction="20000"/>
          </a:bodyPr>
          <a:lstStyle/>
          <a:p>
            <a:pPr marL="36576" indent="0"/>
            <a:r>
              <a:rPr lang="en-US" sz="4300" dirty="0" smtClean="0"/>
              <a:t>Convergent Boundary-boundary where two plates collide or come together</a:t>
            </a:r>
          </a:p>
          <a:p>
            <a:pPr marL="338328" lvl="1" indent="0"/>
            <a:r>
              <a:rPr lang="en-US" sz="4300" dirty="0" smtClean="0"/>
              <a:t>Density of plates determine which one comes out on top</a:t>
            </a:r>
          </a:p>
          <a:p>
            <a:pPr marL="338328" lvl="1" indent="0"/>
            <a:endParaRPr lang="en-US" sz="4300" dirty="0" smtClean="0"/>
          </a:p>
          <a:p>
            <a:pPr marL="338328" lvl="1" indent="0"/>
            <a:r>
              <a:rPr lang="en-US" sz="4300" dirty="0" smtClean="0"/>
              <a:t>Three types of convergent boundaries</a:t>
            </a:r>
          </a:p>
          <a:p>
            <a:pPr marL="621792" lvl="2" indent="0">
              <a:buNone/>
            </a:pPr>
            <a:r>
              <a:rPr lang="en-US" sz="4300" dirty="0" smtClean="0"/>
              <a:t>1.) </a:t>
            </a:r>
            <a:r>
              <a:rPr lang="en-US" sz="4300" b="1" u="sng" dirty="0" smtClean="0">
                <a:solidFill>
                  <a:srgbClr val="FFC000"/>
                </a:solidFill>
              </a:rPr>
              <a:t>Oceanic-Oceanic-</a:t>
            </a:r>
            <a:r>
              <a:rPr lang="en-US" sz="4300" dirty="0" smtClean="0"/>
              <a:t>the one that is more dense will </a:t>
            </a:r>
          </a:p>
          <a:p>
            <a:pPr marL="621792" lvl="2" indent="0">
              <a:buNone/>
            </a:pPr>
            <a:r>
              <a:rPr lang="en-US" sz="4300" dirty="0" smtClean="0"/>
              <a:t>sink beneath the one that is less dense</a:t>
            </a:r>
          </a:p>
          <a:p>
            <a:pPr marL="896112" lvl="3" indent="0"/>
            <a:r>
              <a:rPr lang="en-US" sz="4300" dirty="0" smtClean="0"/>
              <a:t>often forms island arc-volcanoes which erupt </a:t>
            </a:r>
          </a:p>
          <a:p>
            <a:pPr marL="896112" lvl="3" indent="0">
              <a:buNone/>
            </a:pPr>
            <a:r>
              <a:rPr lang="en-US" sz="4300" dirty="0" smtClean="0"/>
              <a:t>through the overriding plate as the </a:t>
            </a:r>
          </a:p>
          <a:p>
            <a:pPr marL="896112" lvl="3" indent="0">
              <a:buNone/>
            </a:pPr>
            <a:r>
              <a:rPr lang="en-US" sz="4300" dirty="0" smtClean="0"/>
              <a:t>descending plate melts below it</a:t>
            </a:r>
          </a:p>
          <a:p>
            <a:pPr marL="896112" lvl="3" indent="0"/>
            <a:r>
              <a:rPr lang="en-US" sz="4300" dirty="0" smtClean="0"/>
              <a:t>Ex. Aleutian Islands of Alaska</a:t>
            </a:r>
          </a:p>
          <a:p>
            <a:pPr marL="621792" lvl="2" indent="0">
              <a:buNone/>
            </a:pPr>
            <a:endParaRPr lang="en-US" sz="4300" dirty="0" smtClean="0"/>
          </a:p>
          <a:p>
            <a:pPr marL="621792" lvl="2" indent="0">
              <a:buNone/>
            </a:pPr>
            <a:r>
              <a:rPr lang="en-US" sz="4300" dirty="0" smtClean="0"/>
              <a:t>2.) </a:t>
            </a:r>
            <a:r>
              <a:rPr lang="en-US" sz="4300" b="1" u="sng" dirty="0" smtClean="0">
                <a:solidFill>
                  <a:srgbClr val="FFC000"/>
                </a:solidFill>
              </a:rPr>
              <a:t>Oceanic-Continental-</a:t>
            </a:r>
            <a:r>
              <a:rPr lang="en-US" sz="4300" dirty="0" smtClean="0"/>
              <a:t>oceanic crust is more dense </a:t>
            </a:r>
          </a:p>
          <a:p>
            <a:pPr marL="621792" lvl="2" indent="0">
              <a:buNone/>
            </a:pPr>
            <a:r>
              <a:rPr lang="en-US" sz="4300" dirty="0" smtClean="0"/>
              <a:t>so it will sink below continental</a:t>
            </a:r>
          </a:p>
          <a:p>
            <a:pPr marL="896112" lvl="3" indent="0"/>
            <a:r>
              <a:rPr lang="en-US" sz="4300" dirty="0" smtClean="0"/>
              <a:t>Mountains (Andes) and volcanoes can </a:t>
            </a:r>
            <a:r>
              <a:rPr lang="en-US" sz="4300" b="1" u="sng" dirty="0" smtClean="0"/>
              <a:t>form-Volcanic Mountain Range</a:t>
            </a:r>
          </a:p>
          <a:p>
            <a:pPr marL="1106424" lvl="4" indent="0"/>
            <a:r>
              <a:rPr lang="en-US" sz="4300" dirty="0" smtClean="0"/>
              <a:t>Water leaves sinking crust, rises into wedge of mantle above it, </a:t>
            </a:r>
          </a:p>
          <a:p>
            <a:pPr marL="1106424" lvl="4" indent="0">
              <a:buNone/>
            </a:pPr>
            <a:r>
              <a:rPr lang="en-US" sz="4300" dirty="0" smtClean="0"/>
              <a:t>the water lowers the melting point of the mantle, mantle partially melts </a:t>
            </a:r>
          </a:p>
          <a:p>
            <a:pPr marL="1106424" lvl="4" indent="0">
              <a:buNone/>
            </a:pPr>
            <a:r>
              <a:rPr lang="en-US" sz="4300" dirty="0" smtClean="0"/>
              <a:t>and volcano forms</a:t>
            </a:r>
          </a:p>
          <a:p>
            <a:pPr marL="1106424" lvl="4" indent="0"/>
            <a:r>
              <a:rPr lang="en-US" sz="4300" dirty="0" smtClean="0"/>
              <a:t>Ex. Andes Mountains</a:t>
            </a:r>
          </a:p>
          <a:p>
            <a:pPr marL="338328" lvl="1" indent="0"/>
            <a:endParaRPr lang="en-US" b="1" u="sng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38328" lvl="1" indent="0">
              <a:buNone/>
            </a:pPr>
            <a:endParaRPr lang="en-US" b="1" u="sng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38328" lvl="1" indent="0"/>
            <a:r>
              <a:rPr lang="en-US" sz="49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Deep ocean trenches</a:t>
            </a:r>
            <a:r>
              <a:rPr lang="en-US" sz="4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4900" dirty="0" smtClean="0"/>
              <a:t>A deep valley along the ocean floor beneath which oceanic crust slowly sinks toward the mantle</a:t>
            </a:r>
          </a:p>
          <a:p>
            <a:pPr marL="36576" indent="0">
              <a:buNone/>
            </a:pPr>
            <a:r>
              <a:rPr lang="en-US" sz="4900" dirty="0" smtClean="0"/>
              <a:t>	***Trenches generally run parallel to volcanic island arc’s</a:t>
            </a:r>
          </a:p>
          <a:p>
            <a:pPr marL="36576" indent="0">
              <a:buNone/>
            </a:pPr>
            <a:endParaRPr lang="en-US" sz="49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5795" y="2442365"/>
            <a:ext cx="2800481" cy="157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5795" y="924465"/>
            <a:ext cx="2653903" cy="144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1243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endParaRPr lang="en-US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943600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Subduction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</a:t>
            </a:r>
            <a:r>
              <a:rPr lang="en-US" b="1" dirty="0" smtClean="0"/>
              <a:t> </a:t>
            </a:r>
            <a:r>
              <a:rPr lang="en-US" dirty="0" smtClean="0"/>
              <a:t>the process by which oceanic crust sinks beneath a deep-ocean trench and back into the mantle at a convergent boundary</a:t>
            </a:r>
          </a:p>
          <a:p>
            <a:pPr lvl="1"/>
            <a:r>
              <a:rPr lang="en-US" dirty="0" smtClean="0"/>
              <a:t>New crust is hot—less dense</a:t>
            </a:r>
          </a:p>
          <a:p>
            <a:pPr lvl="1"/>
            <a:r>
              <a:rPr lang="en-US" dirty="0" smtClean="0"/>
              <a:t>Old crust is cool—more dense</a:t>
            </a:r>
          </a:p>
          <a:p>
            <a:pPr lvl="2"/>
            <a:r>
              <a:rPr lang="en-US" dirty="0" smtClean="0"/>
              <a:t>Cool, dense crust of ocean might collide with edge of continent</a:t>
            </a:r>
          </a:p>
          <a:p>
            <a:pPr lvl="3"/>
            <a:r>
              <a:rPr lang="en-US" dirty="0" smtClean="0"/>
              <a:t>Gravity pulls the older, more dense oceanic crust down beneath the trench into the mantle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Sea Floor spreading and </a:t>
            </a:r>
            <a:r>
              <a:rPr lang="en-US" dirty="0" err="1" smtClean="0"/>
              <a:t>subduction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work together</a:t>
            </a:r>
          </a:p>
          <a:p>
            <a:pPr lvl="2"/>
            <a:r>
              <a:rPr lang="en-US" dirty="0" smtClean="0"/>
              <a:t>change the size and shape of the oceans</a:t>
            </a:r>
          </a:p>
          <a:p>
            <a:pPr lvl="2"/>
            <a:r>
              <a:rPr lang="en-US" dirty="0" smtClean="0"/>
              <a:t>They move the ocean floor like a large conveyor belt.</a:t>
            </a:r>
          </a:p>
          <a:p>
            <a:pPr lvl="3"/>
            <a:r>
              <a:rPr lang="en-US" dirty="0" smtClean="0"/>
              <a:t>Size determined by how fast new crust is being created and old crust being swallowed</a:t>
            </a:r>
            <a:endParaRPr lang="en-US" dirty="0"/>
          </a:p>
          <a:p>
            <a:pPr lvl="3"/>
            <a:r>
              <a:rPr lang="en-US" dirty="0" smtClean="0"/>
              <a:t>Ocean surrounded by many trenches—may shrink</a:t>
            </a:r>
          </a:p>
          <a:p>
            <a:pPr lvl="3"/>
            <a:r>
              <a:rPr lang="en-US" dirty="0" smtClean="0"/>
              <a:t>Ocean with few trenches—will probably grow larger (Atlantic p. 173)</a:t>
            </a:r>
          </a:p>
        </p:txBody>
      </p:sp>
    </p:spTree>
    <p:extLst>
      <p:ext uri="{BB962C8B-B14F-4D97-AF65-F5344CB8AC3E}">
        <p14:creationId xmlns="" xmlns:p14="http://schemas.microsoft.com/office/powerpoint/2010/main" val="18133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84_image_06_mgs11_02_03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3048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Avenir LT Std 35 Light" pitchFamily="1" charset="0"/>
              </a:rPr>
              <a:t>Subduction</a:t>
            </a:r>
            <a:endParaRPr lang="en-US" b="1" dirty="0" smtClean="0">
              <a:latin typeface="Avenir LT Std 35 Light" pitchFamily="1" charset="0"/>
            </a:endParaRPr>
          </a:p>
          <a:p>
            <a:r>
              <a:rPr lang="en-US" dirty="0" smtClean="0">
                <a:latin typeface="Avenir LT Std 35 Light" pitchFamily="1" charset="0"/>
              </a:rPr>
              <a:t>Oceanic crust created along a mid-ocean ridge is destroyed at a deep-ocean trench. During the process of </a:t>
            </a:r>
            <a:r>
              <a:rPr lang="en-US" dirty="0" err="1" smtClean="0">
                <a:latin typeface="Avenir LT Std 35 Light" pitchFamily="1" charset="0"/>
              </a:rPr>
              <a:t>subduction</a:t>
            </a:r>
            <a:r>
              <a:rPr lang="en-US" dirty="0" smtClean="0">
                <a:latin typeface="Avenir LT Std 35 Light" pitchFamily="1" charset="0"/>
              </a:rPr>
              <a:t>, oceanic crust sinks down beneath the trench into the mantle.</a:t>
            </a:r>
            <a:endParaRPr lang="en-US" dirty="0">
              <a:latin typeface="Avenir LT Std 35 Light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1440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endParaRPr lang="en-US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67400"/>
          </a:xfrm>
        </p:spPr>
        <p:txBody>
          <a:bodyPr/>
          <a:lstStyle/>
          <a:p>
            <a:pPr marL="36576" indent="0">
              <a:buNone/>
            </a:pPr>
            <a:r>
              <a:rPr lang="en-US" dirty="0" smtClean="0"/>
              <a:t>Convergent Boundaries (cont.)</a:t>
            </a:r>
          </a:p>
          <a:p>
            <a:pPr marL="621792" lvl="2" indent="0"/>
            <a:r>
              <a:rPr lang="en-US" b="1" u="sng" dirty="0" smtClean="0">
                <a:solidFill>
                  <a:srgbClr val="FFC000"/>
                </a:solidFill>
              </a:rPr>
              <a:t>Continental-Continental-</a:t>
            </a:r>
            <a:r>
              <a:rPr lang="en-US" dirty="0" smtClean="0"/>
              <a:t>neither is dense enough to sink into mantle, mountains form</a:t>
            </a:r>
          </a:p>
          <a:p>
            <a:pPr marL="896112" lvl="3" indent="0"/>
            <a:r>
              <a:rPr lang="en-US" dirty="0" smtClean="0"/>
              <a:t>Ex Indian Plate and Eurasian plate collide to form </a:t>
            </a:r>
            <a:r>
              <a:rPr lang="en-US" b="1" dirty="0" smtClean="0"/>
              <a:t>Himalayans</a:t>
            </a:r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r>
              <a:rPr lang="en-US" dirty="0" smtClean="0"/>
              <a:t>Transform Boundaries-place where two plates slip past each other, moving in opposite directions.</a:t>
            </a:r>
          </a:p>
          <a:p>
            <a:pPr marL="338328" lvl="1" indent="0"/>
            <a:r>
              <a:rPr lang="en-US" dirty="0" smtClean="0"/>
              <a:t>Plates are rocky and jagged, and get “stuck”, forces inside Earth cause plates to become “unstuck”, sudden release of energy in the form of an earthquake</a:t>
            </a:r>
          </a:p>
          <a:p>
            <a:pPr marL="621792" lvl="2" indent="0"/>
            <a:r>
              <a:rPr lang="en-US" dirty="0" smtClean="0"/>
              <a:t>Crust is neither created nor destroyed.</a:t>
            </a:r>
          </a:p>
          <a:p>
            <a:pPr marL="621792" lvl="2" indent="0"/>
            <a:r>
              <a:rPr lang="en-US" dirty="0" smtClean="0"/>
              <a:t>Ex. San Andreas Fault in California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973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83820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endParaRPr lang="en-US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943600"/>
          </a:xfrm>
        </p:spPr>
        <p:txBody>
          <a:bodyPr/>
          <a:lstStyle/>
          <a:p>
            <a:pPr marL="36576" indent="0" algn="ctr">
              <a:buNone/>
            </a:pPr>
            <a:r>
              <a:rPr lang="en-US" dirty="0" smtClean="0"/>
              <a:t>Forces in Earth’s Crust</a:t>
            </a:r>
          </a:p>
          <a:p>
            <a:pPr marL="36576" indent="0">
              <a:buNone/>
            </a:pPr>
            <a:r>
              <a:rPr lang="en-US" sz="2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Stress-</a:t>
            </a:r>
            <a:r>
              <a:rPr lang="en-US" sz="2800" dirty="0" smtClean="0"/>
              <a:t> A force that acts on a rock to change its shape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88444779"/>
              </p:ext>
            </p:extLst>
          </p:nvPr>
        </p:nvGraphicFramePr>
        <p:xfrm>
          <a:off x="304800" y="2209800"/>
          <a:ext cx="8534402" cy="32049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2600"/>
                <a:gridCol w="3769660"/>
                <a:gridCol w="1506071"/>
                <a:gridCol w="1506071"/>
              </a:tblGrid>
              <a:tr h="4907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r>
                        <a:rPr lang="en-US" baseline="0" dirty="0" smtClean="0"/>
                        <a:t> of stress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Boundary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 of Fault</a:t>
                      </a:r>
                      <a:endParaRPr lang="en-US" dirty="0"/>
                    </a:p>
                  </a:txBody>
                  <a:tcPr/>
                </a:tc>
              </a:tr>
              <a:tr h="7360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Stretches rock so that it becomes</a:t>
                      </a:r>
                      <a:r>
                        <a:rPr lang="en-US" baseline="0" dirty="0" smtClean="0"/>
                        <a:t> thinner in the middle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Divergent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 Fault</a:t>
                      </a:r>
                      <a:endParaRPr lang="en-US" dirty="0"/>
                    </a:p>
                  </a:txBody>
                  <a:tcPr/>
                </a:tc>
              </a:tr>
              <a:tr h="8470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Squeezes rock until</a:t>
                      </a:r>
                      <a:r>
                        <a:rPr lang="en-US" baseline="0" dirty="0" smtClean="0"/>
                        <a:t> it folds or breaks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Convergent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Reverse Fault or Thrust</a:t>
                      </a:r>
                      <a:r>
                        <a:rPr lang="en-US" baseline="0" dirty="0" smtClean="0"/>
                        <a:t> Fault</a:t>
                      </a:r>
                      <a:endParaRPr lang="en-US" dirty="0"/>
                    </a:p>
                  </a:txBody>
                  <a:tcPr/>
                </a:tc>
              </a:tr>
              <a:tr h="8470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Shearing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Pushes</a:t>
                      </a:r>
                      <a:r>
                        <a:rPr lang="en-US" baseline="0" dirty="0" smtClean="0"/>
                        <a:t> rock in opposite directions, sideways movement, causes a rock to slip or break apart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Strike Slip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21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endParaRPr lang="en-US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867400"/>
          </a:xfrm>
        </p:spPr>
        <p:txBody>
          <a:bodyPr/>
          <a:lstStyle/>
          <a:p>
            <a:pPr marL="36576" indent="0" algn="ctr">
              <a:buNone/>
            </a:pPr>
            <a:r>
              <a:rPr lang="en-US" sz="3200" b="1" u="sng" dirty="0">
                <a:latin typeface="Avenir LT Std 35 Light" pitchFamily="1" charset="0"/>
              </a:rPr>
              <a:t>Stress in Earth’s Crust</a:t>
            </a:r>
          </a:p>
          <a:p>
            <a:pPr marL="36576" indent="0">
              <a:buNone/>
            </a:pPr>
            <a:endParaRPr lang="en-US" sz="2800" dirty="0" smtClean="0">
              <a:latin typeface="Avenir LT Std 35 Light" pitchFamily="1" charset="0"/>
            </a:endParaRPr>
          </a:p>
          <a:p>
            <a:pPr marL="36576" indent="0">
              <a:buNone/>
            </a:pPr>
            <a:r>
              <a:rPr lang="en-US" sz="2800" dirty="0" smtClean="0">
                <a:latin typeface="Avenir LT Std 35 Light" pitchFamily="1" charset="0"/>
              </a:rPr>
              <a:t>Stress </a:t>
            </a:r>
            <a:r>
              <a:rPr lang="en-US" sz="2800" dirty="0">
                <a:latin typeface="Avenir LT Std 35 Light" pitchFamily="1" charset="0"/>
              </a:rPr>
              <a:t>can push, pull, or </a:t>
            </a:r>
            <a:endParaRPr lang="en-US" sz="2800" dirty="0" smtClean="0">
              <a:latin typeface="Avenir LT Std 35 Light" pitchFamily="1" charset="0"/>
            </a:endParaRPr>
          </a:p>
          <a:p>
            <a:pPr marL="36576" indent="0">
              <a:buNone/>
            </a:pPr>
            <a:r>
              <a:rPr lang="en-US" sz="2800" dirty="0" smtClean="0">
                <a:latin typeface="Avenir LT Std 35 Light" pitchFamily="1" charset="0"/>
              </a:rPr>
              <a:t>squeeze </a:t>
            </a:r>
            <a:r>
              <a:rPr lang="en-US" sz="2800" dirty="0">
                <a:latin typeface="Avenir LT Std 35 Light" pitchFamily="1" charset="0"/>
              </a:rPr>
              <a:t>rock in Earth’s crust</a:t>
            </a:r>
            <a:r>
              <a:rPr lang="en-US" sz="2800" dirty="0" smtClean="0">
                <a:latin typeface="Avenir LT Std 35 Light" pitchFamily="1" charset="0"/>
              </a:rPr>
              <a:t>.</a:t>
            </a:r>
          </a:p>
          <a:p>
            <a:pPr marL="36576" indent="0">
              <a:buNone/>
            </a:pPr>
            <a:r>
              <a:rPr lang="en-US" sz="2800" dirty="0" smtClean="0">
                <a:latin typeface="Avenir LT Std 35 Light" pitchFamily="1" charset="0"/>
              </a:rPr>
              <a:t>Three </a:t>
            </a:r>
            <a:r>
              <a:rPr lang="en-US" sz="2800" dirty="0">
                <a:latin typeface="Avenir LT Std 35 Light" pitchFamily="1" charset="0"/>
              </a:rPr>
              <a:t>kinds of stress can </a:t>
            </a:r>
            <a:endParaRPr lang="en-US" sz="2800" dirty="0" smtClean="0">
              <a:latin typeface="Avenir LT Std 35 Light" pitchFamily="1" charset="0"/>
            </a:endParaRPr>
          </a:p>
          <a:p>
            <a:pPr marL="36576" indent="0">
              <a:buNone/>
            </a:pPr>
            <a:r>
              <a:rPr lang="en-US" sz="2800" dirty="0" smtClean="0">
                <a:latin typeface="Avenir LT Std 35 Light" pitchFamily="1" charset="0"/>
              </a:rPr>
              <a:t>occur </a:t>
            </a:r>
            <a:r>
              <a:rPr lang="en-US" sz="2800" dirty="0">
                <a:latin typeface="Avenir LT Std 35 Light" pitchFamily="1" charset="0"/>
              </a:rPr>
              <a:t>in the crust.</a:t>
            </a:r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4" name="Picture 7" descr="103_image_01_mgs11_02_04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076" y="1332931"/>
            <a:ext cx="29718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410200" y="4017393"/>
            <a:ext cx="762000" cy="4022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7239000" y="4573706"/>
            <a:ext cx="739538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925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endParaRPr lang="en-US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10600" cy="6019800"/>
          </a:xfrm>
        </p:spPr>
        <p:txBody>
          <a:bodyPr/>
          <a:lstStyle/>
          <a:p>
            <a:pPr marL="36576" indent="0" algn="ctr">
              <a:buNone/>
            </a:pPr>
            <a:r>
              <a:rPr lang="en-US" sz="3600" b="1" u="sng" dirty="0" smtClean="0"/>
              <a:t>Evidence for Continental drift</a:t>
            </a:r>
          </a:p>
          <a:p>
            <a:pPr marL="36576" indent="0"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1.)Geologic features</a:t>
            </a:r>
          </a:p>
          <a:p>
            <a:pPr lvl="1"/>
            <a:r>
              <a:rPr lang="en-US" dirty="0" smtClean="0"/>
              <a:t>Coastlines of some continents seemed to fit together like a jig saw puzzle</a:t>
            </a:r>
          </a:p>
          <a:p>
            <a:pPr lvl="1"/>
            <a:r>
              <a:rPr lang="en-US" dirty="0" smtClean="0"/>
              <a:t>Mountain ranges in </a:t>
            </a:r>
            <a:r>
              <a:rPr lang="en-US" dirty="0" smtClean="0"/>
              <a:t>N. America </a:t>
            </a:r>
            <a:r>
              <a:rPr lang="en-US" dirty="0" smtClean="0"/>
              <a:t>line up with those in </a:t>
            </a:r>
            <a:r>
              <a:rPr lang="en-US" dirty="0" smtClean="0"/>
              <a:t>Europe</a:t>
            </a:r>
            <a:endParaRPr lang="en-US" dirty="0" smtClean="0"/>
          </a:p>
          <a:p>
            <a:pPr marL="448056" lvl="1" indent="0">
              <a:buNone/>
            </a:pPr>
            <a:endParaRPr lang="en-US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670" y="3732580"/>
            <a:ext cx="8140256" cy="280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668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endParaRPr lang="en-US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19800"/>
          </a:xfrm>
        </p:spPr>
        <p:txBody>
          <a:bodyPr>
            <a:normAutofit fontScale="25000" lnSpcReduction="20000"/>
          </a:bodyPr>
          <a:lstStyle/>
          <a:p>
            <a:pPr marL="36576" indent="0">
              <a:buNone/>
            </a:pPr>
            <a:r>
              <a:rPr lang="en-US" sz="11200" dirty="0" smtClean="0"/>
              <a:t>Fault-A break in Earth’s crust along which rocks move.</a:t>
            </a:r>
          </a:p>
          <a:p>
            <a:pPr marL="36576" indent="0">
              <a:buNone/>
            </a:pPr>
            <a:r>
              <a:rPr lang="en-US" sz="6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Types of Faults</a:t>
            </a:r>
          </a:p>
          <a:p>
            <a:pPr marL="36576" indent="0">
              <a:buNone/>
            </a:pPr>
            <a:r>
              <a:rPr lang="en-US" sz="6400" i="1" dirty="0" smtClean="0"/>
              <a:t>Normal Fault</a:t>
            </a:r>
            <a:r>
              <a:rPr lang="en-US" sz="6400" dirty="0" smtClean="0"/>
              <a:t>-due to </a:t>
            </a:r>
          </a:p>
          <a:p>
            <a:pPr marL="36576" indent="0">
              <a:buNone/>
            </a:pPr>
            <a:r>
              <a:rPr lang="en-US" sz="6400" dirty="0" smtClean="0"/>
              <a:t>tensional stress, </a:t>
            </a:r>
          </a:p>
          <a:p>
            <a:pPr marL="36576" indent="0">
              <a:buNone/>
            </a:pPr>
            <a:r>
              <a:rPr lang="en-US" sz="6400" dirty="0" smtClean="0"/>
              <a:t>hanging wall moves</a:t>
            </a:r>
          </a:p>
          <a:p>
            <a:pPr marL="36576" indent="0">
              <a:buNone/>
            </a:pPr>
            <a:r>
              <a:rPr lang="en-US" sz="6400" dirty="0" smtClean="0"/>
              <a:t>down, footwall moves</a:t>
            </a:r>
          </a:p>
          <a:p>
            <a:pPr marL="36576" indent="0">
              <a:buNone/>
            </a:pPr>
            <a:r>
              <a:rPr lang="en-US" sz="6400" dirty="0"/>
              <a:t>u</a:t>
            </a:r>
            <a:r>
              <a:rPr lang="en-US" sz="6400" dirty="0" smtClean="0"/>
              <a:t>p</a:t>
            </a:r>
          </a:p>
          <a:p>
            <a:pPr marL="36576" indent="0">
              <a:buNone/>
            </a:pPr>
            <a:endParaRPr lang="en-US" sz="6400" dirty="0" smtClean="0"/>
          </a:p>
          <a:p>
            <a:pPr marL="36576" indent="0">
              <a:buNone/>
            </a:pPr>
            <a:r>
              <a:rPr lang="en-US" sz="6400" i="1" dirty="0" smtClean="0"/>
              <a:t>Reverse Fault</a:t>
            </a:r>
            <a:r>
              <a:rPr lang="en-US" sz="6400" dirty="0" smtClean="0"/>
              <a:t>-due to </a:t>
            </a:r>
          </a:p>
          <a:p>
            <a:pPr marL="36576" indent="0">
              <a:buNone/>
            </a:pPr>
            <a:r>
              <a:rPr lang="en-US" sz="6400" dirty="0" smtClean="0"/>
              <a:t>compressional stress, </a:t>
            </a:r>
          </a:p>
          <a:p>
            <a:pPr marL="36576" indent="0">
              <a:buNone/>
            </a:pPr>
            <a:r>
              <a:rPr lang="en-US" sz="6400" dirty="0" smtClean="0"/>
              <a:t>hanging wall moves up, footwall </a:t>
            </a:r>
          </a:p>
          <a:p>
            <a:pPr marL="36576" indent="0">
              <a:buNone/>
            </a:pPr>
            <a:r>
              <a:rPr lang="en-US" sz="6400" dirty="0" smtClean="0"/>
              <a:t>moves down</a:t>
            </a:r>
          </a:p>
          <a:p>
            <a:pPr marL="36576" indent="0">
              <a:buNone/>
            </a:pPr>
            <a:endParaRPr lang="en-US" sz="6400" dirty="0" smtClean="0"/>
          </a:p>
          <a:p>
            <a:pPr marL="36576" indent="0">
              <a:buNone/>
            </a:pPr>
            <a:endParaRPr lang="en-US" sz="6400" dirty="0"/>
          </a:p>
          <a:p>
            <a:pPr marL="36576" indent="0">
              <a:buNone/>
            </a:pPr>
            <a:r>
              <a:rPr lang="en-US" sz="6400" i="1" dirty="0" smtClean="0"/>
              <a:t>Strike Slip Fault</a:t>
            </a:r>
            <a:r>
              <a:rPr lang="en-US" sz="6400" dirty="0" smtClean="0"/>
              <a:t>-due to</a:t>
            </a:r>
          </a:p>
          <a:p>
            <a:pPr marL="36576" indent="0">
              <a:buNone/>
            </a:pPr>
            <a:r>
              <a:rPr lang="en-US" sz="6400" dirty="0" smtClean="0"/>
              <a:t>shear stress, no hanging </a:t>
            </a:r>
          </a:p>
          <a:p>
            <a:pPr marL="36576" indent="0">
              <a:buNone/>
            </a:pPr>
            <a:r>
              <a:rPr lang="en-US" sz="6400" dirty="0" smtClean="0"/>
              <a:t>wall or footwall, rocks on </a:t>
            </a:r>
          </a:p>
          <a:p>
            <a:pPr marL="36576" indent="0">
              <a:buNone/>
            </a:pPr>
            <a:r>
              <a:rPr lang="en-US" sz="6400" dirty="0" smtClean="0"/>
              <a:t>either side move past each </a:t>
            </a:r>
          </a:p>
          <a:p>
            <a:pPr marL="36576" indent="0">
              <a:buNone/>
            </a:pPr>
            <a:r>
              <a:rPr lang="en-US" sz="6400" dirty="0" smtClean="0"/>
              <a:t>other </a:t>
            </a:r>
          </a:p>
          <a:p>
            <a:pPr marL="36576" indent="0">
              <a:buNone/>
            </a:pPr>
            <a:r>
              <a:rPr lang="en-US" sz="6400" dirty="0" smtClean="0"/>
              <a:t>sideway with little up or </a:t>
            </a:r>
          </a:p>
          <a:p>
            <a:pPr marL="36576" indent="0">
              <a:buNone/>
            </a:pPr>
            <a:r>
              <a:rPr lang="en-US" sz="6400" dirty="0" smtClean="0"/>
              <a:t>down motion</a:t>
            </a:r>
          </a:p>
          <a:p>
            <a:pPr marL="36576" indent="0">
              <a:buNone/>
            </a:pPr>
            <a:endParaRPr lang="en-US" sz="6400" dirty="0"/>
          </a:p>
          <a:p>
            <a:pPr marL="36576" indent="0">
              <a:buNone/>
            </a:pPr>
            <a:endParaRPr lang="en-US" sz="6400" dirty="0" smtClean="0"/>
          </a:p>
          <a:p>
            <a:pPr marL="36576" indent="0">
              <a:buNone/>
            </a:pPr>
            <a:r>
              <a:rPr lang="en-US" sz="6400" dirty="0" smtClean="0"/>
              <a:t>**A Thrust Fault is a Reverse Fault with a low angle</a:t>
            </a:r>
          </a:p>
        </p:txBody>
      </p:sp>
      <p:pic>
        <p:nvPicPr>
          <p:cNvPr id="4" name="Picture 5" descr="104-105_image_02_mgs11_02_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555306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4431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endParaRPr lang="en-US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19800"/>
          </a:xfrm>
        </p:spPr>
        <p:txBody>
          <a:bodyPr>
            <a:normAutofit fontScale="92500"/>
          </a:bodyPr>
          <a:lstStyle/>
          <a:p>
            <a:pPr marL="36576" indent="0" algn="ctr">
              <a:buNone/>
            </a:pPr>
            <a:r>
              <a:rPr lang="en-US" dirty="0" smtClean="0"/>
              <a:t>Folding of Earth’s Crust</a:t>
            </a:r>
          </a:p>
          <a:p>
            <a:r>
              <a:rPr lang="en-US" u="sng" dirty="0" smtClean="0"/>
              <a:t>Fold</a:t>
            </a:r>
            <a:r>
              <a:rPr lang="en-US" dirty="0" smtClean="0"/>
              <a:t> = Bends in Earth’s crust due to compression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auses crust to become shorter and thicker</a:t>
            </a:r>
          </a:p>
          <a:p>
            <a:endParaRPr lang="en-US" dirty="0"/>
          </a:p>
          <a:p>
            <a:r>
              <a:rPr lang="en-US" u="sng" dirty="0" smtClean="0"/>
              <a:t>Anticline</a:t>
            </a:r>
            <a:r>
              <a:rPr lang="en-US" dirty="0" smtClean="0"/>
              <a:t>-fold that bends upward into an arch</a:t>
            </a:r>
          </a:p>
          <a:p>
            <a:r>
              <a:rPr lang="en-US" u="sng" dirty="0" smtClean="0"/>
              <a:t>Syncline</a:t>
            </a:r>
            <a:r>
              <a:rPr lang="en-US" dirty="0" smtClean="0"/>
              <a:t>-fold that bends downward to form V-shape</a:t>
            </a:r>
          </a:p>
          <a:p>
            <a:pPr lvl="1"/>
            <a:r>
              <a:rPr lang="en-US" dirty="0" smtClean="0"/>
              <a:t>Appalachian Mountains in PA are anticlines and synclines</a:t>
            </a:r>
          </a:p>
          <a:p>
            <a:pPr lvl="1"/>
            <a:endParaRPr lang="en-US" dirty="0"/>
          </a:p>
          <a:p>
            <a:r>
              <a:rPr lang="en-US" dirty="0" smtClean="0"/>
              <a:t>The collision of two plates causes this folding which creates </a:t>
            </a:r>
            <a:r>
              <a:rPr lang="en-US" b="1" u="sng" dirty="0" smtClean="0"/>
              <a:t>FOLDED MOUNTAINS</a:t>
            </a:r>
            <a:r>
              <a:rPr lang="en-US" dirty="0" smtClean="0"/>
              <a:t> such as</a:t>
            </a:r>
          </a:p>
          <a:p>
            <a:pPr lvl="1"/>
            <a:r>
              <a:rPr lang="en-US" dirty="0" smtClean="0"/>
              <a:t>Himalayas (Asia), Alps (Europe)</a:t>
            </a:r>
          </a:p>
        </p:txBody>
      </p:sp>
    </p:spTree>
    <p:extLst>
      <p:ext uri="{BB962C8B-B14F-4D97-AF65-F5344CB8AC3E}">
        <p14:creationId xmlns="" xmlns:p14="http://schemas.microsoft.com/office/powerpoint/2010/main" val="13182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791200"/>
          </a:xfrm>
        </p:spPr>
        <p:txBody>
          <a:bodyPr/>
          <a:lstStyle/>
          <a:p>
            <a:pPr marL="36576" indent="0">
              <a:buNone/>
            </a:pPr>
            <a:r>
              <a:rPr lang="en-US" sz="3200" b="1" u="sng" dirty="0">
                <a:latin typeface="Avenir LT Std 35 Light" pitchFamily="1" charset="0"/>
              </a:rPr>
              <a:t>Anticlines and Synclines</a:t>
            </a:r>
          </a:p>
          <a:p>
            <a:pPr marL="36576" indent="0">
              <a:buNone/>
            </a:pPr>
            <a:r>
              <a:rPr lang="en-US" sz="2400" dirty="0">
                <a:latin typeface="Avenir LT Std 35 Light" pitchFamily="1" charset="0"/>
              </a:rPr>
              <a:t>Compression can cause folds in the crust. Two types of folding are anticlines, which arch up, and synclines, which dip down</a:t>
            </a:r>
            <a:r>
              <a:rPr lang="en-US" sz="2400" dirty="0" smtClean="0">
                <a:latin typeface="Avenir LT Std 35 Light" pitchFamily="1" charset="0"/>
              </a:rPr>
              <a:t>.</a:t>
            </a:r>
          </a:p>
          <a:p>
            <a:pPr marL="36576" indent="0">
              <a:buNone/>
            </a:pPr>
            <a:endParaRPr lang="en-US" sz="2400" dirty="0">
              <a:latin typeface="Avenir LT Std 35 Light" pitchFamily="1" charset="0"/>
            </a:endParaRPr>
          </a:p>
          <a:p>
            <a:pPr marL="36576" indent="0">
              <a:buNone/>
            </a:pPr>
            <a:endParaRPr lang="en-US" sz="2400" dirty="0">
              <a:latin typeface="Avenir LT Std 35 Light" pitchFamily="1" charset="0"/>
            </a:endParaRPr>
          </a:p>
        </p:txBody>
      </p:sp>
      <p:pic>
        <p:nvPicPr>
          <p:cNvPr id="6" name="Picture 6" descr="107_image_04_mgs11_02_04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67084"/>
            <a:ext cx="7417031" cy="378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076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96000"/>
          </a:xfrm>
        </p:spPr>
        <p:txBody>
          <a:bodyPr>
            <a:normAutofit fontScale="25000" lnSpcReduction="20000"/>
          </a:bodyPr>
          <a:lstStyle/>
          <a:p>
            <a:pPr marL="36576" indent="0" algn="ctr">
              <a:buNone/>
            </a:pPr>
            <a:r>
              <a:rPr lang="en-US" sz="12800" dirty="0" smtClean="0"/>
              <a:t>Stretching Earth’s Crust</a:t>
            </a:r>
          </a:p>
          <a:p>
            <a:pPr marL="36576" indent="0">
              <a:buNone/>
            </a:pPr>
            <a:r>
              <a:rPr lang="en-US" sz="10400" u="sng" dirty="0" smtClean="0"/>
              <a:t>Fault Block Mountains</a:t>
            </a:r>
          </a:p>
          <a:p>
            <a:pPr marL="36576" indent="0">
              <a:buNone/>
            </a:pPr>
            <a:r>
              <a:rPr lang="en-US" sz="9600" dirty="0" smtClean="0"/>
              <a:t>1.) Two plates move away from each other</a:t>
            </a:r>
          </a:p>
          <a:p>
            <a:pPr marL="36576" indent="0">
              <a:buNone/>
            </a:pPr>
            <a:r>
              <a:rPr lang="en-US" sz="9600" dirty="0" smtClean="0"/>
              <a:t>2.) Normal Faults created on either side</a:t>
            </a:r>
          </a:p>
          <a:p>
            <a:pPr marL="36576" indent="0">
              <a:buNone/>
            </a:pPr>
            <a:r>
              <a:rPr lang="en-US" sz="9600" dirty="0" smtClean="0"/>
              <a:t>3.) Hanging wall on each side drops down</a:t>
            </a:r>
          </a:p>
          <a:p>
            <a:pPr marL="36576" indent="0">
              <a:buNone/>
            </a:pPr>
            <a:r>
              <a:rPr lang="en-US" sz="9600" dirty="0" smtClean="0"/>
              <a:t>4.) Block in between stands above surrounding valleys.</a:t>
            </a:r>
          </a:p>
          <a:p>
            <a:pPr marL="36576" indent="0">
              <a:buNone/>
            </a:pPr>
            <a:endParaRPr lang="en-US" sz="8000" dirty="0"/>
          </a:p>
          <a:p>
            <a:pPr marL="36576" indent="0">
              <a:buNone/>
            </a:pPr>
            <a:endParaRPr lang="en-US" sz="8000" dirty="0" smtClean="0"/>
          </a:p>
          <a:p>
            <a:pPr marL="36576" indent="0">
              <a:buNone/>
            </a:pPr>
            <a:endParaRPr lang="en-US" sz="8000" dirty="0"/>
          </a:p>
          <a:p>
            <a:pPr marL="36576" indent="0">
              <a:buNone/>
            </a:pPr>
            <a:endParaRPr lang="en-US" sz="8000" dirty="0" smtClean="0"/>
          </a:p>
          <a:p>
            <a:pPr marL="36576" indent="0">
              <a:buNone/>
            </a:pPr>
            <a:endParaRPr lang="en-US" sz="8000" b="1" dirty="0" smtClean="0">
              <a:latin typeface="Avenir LT Std 35 Light" pitchFamily="1" charset="0"/>
            </a:endParaRPr>
          </a:p>
          <a:p>
            <a:pPr marL="36576" indent="0">
              <a:buNone/>
            </a:pPr>
            <a:endParaRPr lang="en-US" sz="8000" b="1" dirty="0">
              <a:latin typeface="Avenir LT Std 35 Light" pitchFamily="1" charset="0"/>
            </a:endParaRPr>
          </a:p>
          <a:p>
            <a:pPr marL="36576" indent="0">
              <a:buNone/>
            </a:pPr>
            <a:endParaRPr lang="en-US" sz="8000" b="1" dirty="0" smtClean="0">
              <a:latin typeface="Avenir LT Std 35 Light" pitchFamily="1" charset="0"/>
            </a:endParaRPr>
          </a:p>
          <a:p>
            <a:pPr marL="36576" indent="0">
              <a:buNone/>
            </a:pPr>
            <a:endParaRPr lang="en-US" sz="8000" b="1" dirty="0">
              <a:latin typeface="Avenir LT Std 35 Light" pitchFamily="1" charset="0"/>
            </a:endParaRPr>
          </a:p>
          <a:p>
            <a:pPr marL="36576" indent="0">
              <a:buNone/>
            </a:pPr>
            <a:endParaRPr lang="en-US" sz="8000" b="1" dirty="0" smtClean="0">
              <a:latin typeface="Avenir LT Std 35 Light" pitchFamily="1" charset="0"/>
            </a:endParaRPr>
          </a:p>
          <a:p>
            <a:pPr marL="36576" indent="0">
              <a:buNone/>
            </a:pPr>
            <a:endParaRPr lang="en-US" sz="8000" b="1" dirty="0">
              <a:latin typeface="Avenir LT Std 35 Light" pitchFamily="1" charset="0"/>
            </a:endParaRPr>
          </a:p>
          <a:p>
            <a:pPr marL="36576" indent="0">
              <a:buNone/>
            </a:pPr>
            <a:r>
              <a:rPr lang="en-US" sz="6400" b="1" dirty="0" smtClean="0">
                <a:latin typeface="Avenir LT Std 35 Light" pitchFamily="1" charset="0"/>
              </a:rPr>
              <a:t>Tension </a:t>
            </a:r>
            <a:r>
              <a:rPr lang="en-US" sz="6400" b="1" dirty="0">
                <a:latin typeface="Avenir LT Std 35 Light" pitchFamily="1" charset="0"/>
              </a:rPr>
              <a:t>and Normal Faults</a:t>
            </a:r>
          </a:p>
          <a:p>
            <a:pPr marL="36576" indent="0">
              <a:buNone/>
            </a:pPr>
            <a:r>
              <a:rPr lang="en-US" sz="6400" dirty="0">
                <a:latin typeface="Avenir LT Std 35 Light" pitchFamily="1" charset="0"/>
              </a:rPr>
              <a:t>As tension forces pull the crust apart, two normal faults can form a fault-block mountain range.</a:t>
            </a:r>
          </a:p>
          <a:p>
            <a:pPr marL="36576" indent="0">
              <a:buNone/>
            </a:pPr>
            <a:endParaRPr lang="en-US" sz="5000" dirty="0" smtClean="0"/>
          </a:p>
          <a:p>
            <a:pPr marL="36576" indent="0">
              <a:buNone/>
            </a:pPr>
            <a:endParaRPr lang="en-US" sz="2400" dirty="0"/>
          </a:p>
          <a:p>
            <a:pPr marL="36576" indent="0">
              <a:buNone/>
            </a:pPr>
            <a:r>
              <a:rPr lang="en-US" sz="1700" b="1" dirty="0" smtClean="0">
                <a:latin typeface="Avenir LT Std 35 Light" pitchFamily="1" charset="0"/>
              </a:rPr>
              <a:t>					        </a:t>
            </a:r>
          </a:p>
          <a:p>
            <a:pPr marL="36576" indent="0">
              <a:buNone/>
            </a:pPr>
            <a:r>
              <a:rPr lang="en-US" sz="1700" b="1" dirty="0" smtClean="0">
                <a:latin typeface="Avenir LT Std 35 Light" pitchFamily="1" charset="0"/>
              </a:rPr>
              <a:t> 						</a:t>
            </a:r>
            <a:endParaRPr lang="en-US" dirty="0"/>
          </a:p>
        </p:txBody>
      </p:sp>
      <p:pic>
        <p:nvPicPr>
          <p:cNvPr id="5" name="Picture 6" descr="108_image_05_mgs11_02_04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96" y="3352800"/>
            <a:ext cx="837195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8228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838200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endParaRPr lang="en-US" dirty="0"/>
          </a:p>
        </p:txBody>
      </p:sp>
      <p:pic>
        <p:nvPicPr>
          <p:cNvPr id="4" name="Picture 7" descr="228_image_02_mgs12_07_07_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151095" cy="50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2690336"/>
            <a:ext cx="350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venir LT Std 35 Light" pitchFamily="1" charset="0"/>
              </a:rPr>
              <a:t>Tension and Normal Faults</a:t>
            </a:r>
          </a:p>
          <a:p>
            <a:r>
              <a:rPr lang="en-US" dirty="0">
                <a:latin typeface="Avenir LT Std 35 Light" pitchFamily="1" charset="0"/>
              </a:rPr>
              <a:t>What are the hanging wall and the two footwalls in diagram A? What is the new position of the hanging wall after movement occurs in diagram B</a:t>
            </a:r>
            <a:r>
              <a:rPr lang="en-US" dirty="0" smtClean="0">
                <a:latin typeface="Avenir LT Std 35 Light" pitchFamily="1" charset="0"/>
              </a:rPr>
              <a:t>?</a:t>
            </a:r>
          </a:p>
          <a:p>
            <a:endParaRPr lang="en-US" dirty="0">
              <a:latin typeface="Avenir LT Std 35 Light" pitchFamily="1" charset="0"/>
            </a:endParaRPr>
          </a:p>
          <a:p>
            <a:endParaRPr lang="en-US" dirty="0" smtClean="0">
              <a:latin typeface="Avenir LT Std 35 Light" pitchFamily="1" charset="0"/>
            </a:endParaRPr>
          </a:p>
          <a:p>
            <a:endParaRPr lang="en-US" dirty="0">
              <a:latin typeface="Avenir LT Std 35 Light" pitchFamily="1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028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838200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96000"/>
          </a:xfrm>
        </p:spPr>
        <p:txBody>
          <a:bodyPr>
            <a:normAutofit fontScale="92500" lnSpcReduction="10000"/>
          </a:bodyPr>
          <a:lstStyle/>
          <a:p>
            <a:pPr marL="36576" indent="0" algn="ctr">
              <a:buNone/>
            </a:pPr>
            <a:r>
              <a:rPr lang="en-US" dirty="0" smtClean="0"/>
              <a:t>Uplifting Earth’s Crust</a:t>
            </a:r>
          </a:p>
          <a:p>
            <a:pPr marL="36576" indent="0">
              <a:buNone/>
            </a:pPr>
            <a:r>
              <a:rPr lang="en-US" u="sng" dirty="0" smtClean="0"/>
              <a:t>Plateau</a:t>
            </a:r>
            <a:r>
              <a:rPr lang="en-US" dirty="0" smtClean="0"/>
              <a:t>-A large landform that has high elevation and a more or less level surface above sea level</a:t>
            </a:r>
          </a:p>
          <a:p>
            <a:r>
              <a:rPr lang="en-US" dirty="0" smtClean="0"/>
              <a:t>Cause by the same forces (uplift) that causes mountains</a:t>
            </a:r>
          </a:p>
          <a:p>
            <a:pPr marL="36576" indent="0">
              <a:buNone/>
            </a:pPr>
            <a:r>
              <a:rPr lang="en-US" dirty="0"/>
              <a:t>	</a:t>
            </a:r>
            <a:r>
              <a:rPr lang="en-US" dirty="0" smtClean="0"/>
              <a:t>**it is wider than it is tall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sz="1700" b="1" dirty="0" smtClean="0">
              <a:latin typeface="Avenir LT Std 35 Light" pitchFamily="1" charset="0"/>
            </a:endParaRPr>
          </a:p>
          <a:p>
            <a:pPr marL="36576" indent="0">
              <a:buNone/>
            </a:pPr>
            <a:endParaRPr lang="en-US" sz="1700" b="1" dirty="0" smtClean="0">
              <a:latin typeface="Avenir LT Std 35 Light" pitchFamily="1" charset="0"/>
            </a:endParaRPr>
          </a:p>
          <a:p>
            <a:pPr marL="36576" indent="0">
              <a:buNone/>
            </a:pPr>
            <a:endParaRPr lang="en-US" sz="1700" b="1" dirty="0" smtClean="0">
              <a:latin typeface="Avenir LT Std 35 Light" pitchFamily="1" charset="0"/>
            </a:endParaRPr>
          </a:p>
          <a:p>
            <a:pPr marL="36576" indent="0" algn="ctr">
              <a:buNone/>
            </a:pPr>
            <a:r>
              <a:rPr lang="en-US" sz="1700" b="1" dirty="0" smtClean="0">
                <a:latin typeface="Avenir LT Std 35 Light" pitchFamily="1" charset="0"/>
              </a:rPr>
              <a:t>The </a:t>
            </a:r>
            <a:r>
              <a:rPr lang="en-US" sz="1700" b="1" dirty="0">
                <a:latin typeface="Avenir LT Std 35 Light" pitchFamily="1" charset="0"/>
              </a:rPr>
              <a:t>Kaibab Plateau</a:t>
            </a:r>
          </a:p>
          <a:p>
            <a:pPr marL="36576" indent="0" algn="ctr">
              <a:buNone/>
            </a:pPr>
            <a:r>
              <a:rPr lang="en-US" sz="1700" dirty="0">
                <a:latin typeface="Avenir LT Std 35 Light" pitchFamily="1" charset="0"/>
              </a:rPr>
              <a:t>Look at the sequence of drawings. In your own words, describe what happens in the last two diagrams.</a:t>
            </a:r>
          </a:p>
          <a:p>
            <a:pPr marL="36576" indent="0">
              <a:buNone/>
            </a:pPr>
            <a:endParaRPr lang="en-US" sz="1700" dirty="0"/>
          </a:p>
        </p:txBody>
      </p:sp>
      <p:pic>
        <p:nvPicPr>
          <p:cNvPr id="4" name="Picture 6" descr="109_image_06_mgs11_02_04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94" y="3352800"/>
            <a:ext cx="73342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705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096000"/>
          </a:xfrm>
        </p:spPr>
        <p:txBody>
          <a:bodyPr>
            <a:normAutofit fontScale="77500" lnSpcReduction="20000"/>
          </a:bodyPr>
          <a:lstStyle/>
          <a:p>
            <a:pPr marL="36576" indent="0" algn="ctr">
              <a:buNone/>
            </a:pPr>
            <a:r>
              <a:rPr lang="en-US" dirty="0" smtClean="0"/>
              <a:t>Earthquakes (EQ)</a:t>
            </a:r>
          </a:p>
          <a:p>
            <a:pPr marL="36576" indent="0">
              <a:buNone/>
            </a:pPr>
            <a:r>
              <a:rPr lang="en-US" b="1" u="sng" dirty="0" smtClean="0"/>
              <a:t>Earthquake</a:t>
            </a:r>
            <a:r>
              <a:rPr lang="en-US" dirty="0" smtClean="0"/>
              <a:t>-vibration of Earth produced by the rapid release of energy</a:t>
            </a:r>
          </a:p>
          <a:p>
            <a:pPr marL="36576" indent="0">
              <a:buNone/>
            </a:pPr>
            <a:r>
              <a:rPr lang="en-US" dirty="0" smtClean="0"/>
              <a:t>**caused by a slippage along a fault 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b="1" u="sng" dirty="0" smtClean="0"/>
              <a:t>Focus-</a:t>
            </a:r>
            <a:r>
              <a:rPr lang="en-US" dirty="0" smtClean="0"/>
              <a:t>The point </a:t>
            </a:r>
            <a:r>
              <a:rPr lang="en-US" u="sng" dirty="0" smtClean="0"/>
              <a:t>within</a:t>
            </a:r>
            <a:r>
              <a:rPr lang="en-US" dirty="0" smtClean="0"/>
              <a:t> the Earth </a:t>
            </a:r>
          </a:p>
          <a:p>
            <a:pPr marL="36576" indent="0">
              <a:buNone/>
            </a:pPr>
            <a:r>
              <a:rPr lang="en-US" dirty="0" smtClean="0"/>
              <a:t>where the EQ starts</a:t>
            </a:r>
          </a:p>
          <a:p>
            <a:pPr marL="36576" indent="0">
              <a:buNone/>
            </a:pPr>
            <a:r>
              <a:rPr lang="en-US" dirty="0" smtClean="0"/>
              <a:t>-energy radiates in all directions in the form </a:t>
            </a:r>
          </a:p>
          <a:p>
            <a:pPr marL="36576" indent="0">
              <a:buNone/>
            </a:pPr>
            <a:r>
              <a:rPr lang="en-US" dirty="0" smtClean="0"/>
              <a:t>of waves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b="1" u="sng" dirty="0" smtClean="0"/>
              <a:t>Epicenter- </a:t>
            </a:r>
            <a:r>
              <a:rPr lang="en-US" dirty="0" smtClean="0"/>
              <a:t>location on the surface of the </a:t>
            </a:r>
          </a:p>
          <a:p>
            <a:pPr marL="36576" indent="0">
              <a:buNone/>
            </a:pPr>
            <a:r>
              <a:rPr lang="en-US" dirty="0" smtClean="0"/>
              <a:t>Earth directly above the focus</a:t>
            </a:r>
          </a:p>
          <a:p>
            <a:pPr marL="36576" indent="0">
              <a:buNone/>
            </a:pPr>
            <a:endParaRPr lang="en-US" b="1" u="sng" dirty="0"/>
          </a:p>
          <a:p>
            <a:pPr marL="36576" indent="0">
              <a:buNone/>
            </a:pPr>
            <a:r>
              <a:rPr lang="en-US" b="1" u="sng" dirty="0"/>
              <a:t>Seismologist</a:t>
            </a:r>
            <a:r>
              <a:rPr lang="en-US" dirty="0"/>
              <a:t>-person who studies </a:t>
            </a:r>
            <a:r>
              <a:rPr lang="en-US" dirty="0" smtClean="0"/>
              <a:t>EQ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b="1" u="sng" dirty="0"/>
              <a:t>Seismograph</a:t>
            </a:r>
            <a:r>
              <a:rPr lang="en-US" dirty="0"/>
              <a:t>- instrument that </a:t>
            </a:r>
            <a:r>
              <a:rPr lang="en-US" dirty="0" smtClean="0"/>
              <a:t>records </a:t>
            </a:r>
            <a:r>
              <a:rPr lang="en-US" dirty="0"/>
              <a:t>EQ </a:t>
            </a:r>
            <a:endParaRPr lang="en-US" dirty="0" smtClean="0"/>
          </a:p>
          <a:p>
            <a:pPr marL="36576" indent="0">
              <a:buNone/>
            </a:pPr>
            <a:r>
              <a:rPr lang="en-US" dirty="0" smtClean="0"/>
              <a:t>waves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b="1" u="sng" dirty="0" smtClean="0"/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4" name="Content Placeholder 4" descr="epicentr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0456" y="1455730"/>
            <a:ext cx="3573544" cy="197327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8110" y="3656685"/>
            <a:ext cx="3054100" cy="288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590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95" y="0"/>
            <a:ext cx="8955610" cy="848570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89" y="848570"/>
            <a:ext cx="8879715" cy="5919810"/>
          </a:xfrm>
        </p:spPr>
        <p:txBody>
          <a:bodyPr>
            <a:normAutofit fontScale="62500" lnSpcReduction="20000"/>
          </a:bodyPr>
          <a:lstStyle/>
          <a:p>
            <a:pPr marL="36576" indent="0">
              <a:buNone/>
            </a:pPr>
            <a:r>
              <a:rPr lang="en-US" dirty="0" smtClean="0"/>
              <a:t>Earthquakes produce two types of waves</a:t>
            </a:r>
          </a:p>
          <a:p>
            <a:r>
              <a:rPr lang="en-US" u="sng" dirty="0" smtClean="0"/>
              <a:t>Surface waves</a:t>
            </a:r>
            <a:r>
              <a:rPr lang="en-US" dirty="0" smtClean="0"/>
              <a:t>-move along Earth’s surface, move up and down and side to side, most destructive waves</a:t>
            </a:r>
          </a:p>
          <a:p>
            <a:r>
              <a:rPr lang="en-US" u="sng" dirty="0" smtClean="0"/>
              <a:t>Body waves</a:t>
            </a:r>
          </a:p>
          <a:p>
            <a:pPr lvl="1">
              <a:buNone/>
            </a:pPr>
            <a:r>
              <a:rPr lang="en-US" i="1" dirty="0" smtClean="0"/>
              <a:t>1.) P (primary) waves</a:t>
            </a:r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Longitudinal or compression waves</a:t>
            </a:r>
            <a:r>
              <a:rPr lang="en-US" dirty="0"/>
              <a:t>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(or push pull waves)</a:t>
            </a:r>
          </a:p>
          <a:p>
            <a:pPr lvl="1"/>
            <a:r>
              <a:rPr lang="en-US" dirty="0" smtClean="0"/>
              <a:t>particles move in the same direction </a:t>
            </a:r>
          </a:p>
          <a:p>
            <a:pPr lvl="1">
              <a:buNone/>
            </a:pPr>
            <a:r>
              <a:rPr lang="en-US" dirty="0" smtClean="0"/>
              <a:t>(parallel to) direction the wave is traveling</a:t>
            </a:r>
          </a:p>
          <a:p>
            <a:pPr lvl="1"/>
            <a:r>
              <a:rPr lang="en-US" dirty="0" smtClean="0"/>
              <a:t> like slinky</a:t>
            </a:r>
          </a:p>
          <a:p>
            <a:pPr lvl="1"/>
            <a:r>
              <a:rPr lang="en-US" dirty="0" smtClean="0"/>
              <a:t>Can travel through solids and liquids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i="1" dirty="0" smtClean="0"/>
              <a:t>2.) S </a:t>
            </a:r>
            <a:r>
              <a:rPr lang="en-US" i="1" smtClean="0"/>
              <a:t>(shear) </a:t>
            </a:r>
            <a:r>
              <a:rPr lang="en-US" i="1" dirty="0" smtClean="0"/>
              <a:t>waves</a:t>
            </a:r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 transverse waves move particles at right </a:t>
            </a:r>
          </a:p>
          <a:p>
            <a:pPr lvl="1">
              <a:buNone/>
            </a:pPr>
            <a:r>
              <a:rPr lang="en-US" dirty="0" smtClean="0"/>
              <a:t>angles (perpendicular) to material </a:t>
            </a:r>
          </a:p>
          <a:p>
            <a:pPr lvl="1"/>
            <a:r>
              <a:rPr lang="en-US" dirty="0" smtClean="0"/>
              <a:t>Like jump rope</a:t>
            </a:r>
          </a:p>
          <a:p>
            <a:pPr marL="448056" lvl="1" indent="0"/>
            <a:r>
              <a:rPr lang="en-US" dirty="0" smtClean="0"/>
              <a:t>CANNOT Travel through liquids or gases, </a:t>
            </a:r>
          </a:p>
          <a:p>
            <a:pPr marL="448056" lvl="1" indent="0">
              <a:buNone/>
            </a:pPr>
            <a:r>
              <a:rPr lang="en-US" dirty="0" smtClean="0"/>
              <a:t>only through solids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Travel time:</a:t>
            </a:r>
          </a:p>
          <a:p>
            <a:pPr lvl="1"/>
            <a:r>
              <a:rPr lang="en-US" dirty="0" smtClean="0"/>
              <a:t>In order from fastest to slowest</a:t>
            </a:r>
          </a:p>
          <a:p>
            <a:pPr lvl="2"/>
            <a:r>
              <a:rPr lang="en-US" dirty="0" smtClean="0"/>
              <a:t>P wave, S wave, surface wave</a:t>
            </a:r>
          </a:p>
          <a:p>
            <a:pPr lvl="1"/>
            <a:endParaRPr lang="en-US" dirty="0"/>
          </a:p>
        </p:txBody>
      </p:sp>
      <p:pic>
        <p:nvPicPr>
          <p:cNvPr id="4" name="Picture 3" descr="hilite_eq_focu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6846" y="4036160"/>
            <a:ext cx="3491170" cy="243240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4479" y="1759311"/>
            <a:ext cx="3476380" cy="212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2332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7467600" cy="69678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620886"/>
            <a:ext cx="9144000" cy="623711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Locating an Earthquake:</a:t>
            </a:r>
          </a:p>
          <a:p>
            <a:pPr>
              <a:buNone/>
            </a:pPr>
            <a:r>
              <a:rPr lang="en-US" dirty="0" smtClean="0"/>
              <a:t>1.) EQ Distance-</a:t>
            </a:r>
          </a:p>
          <a:p>
            <a:pPr>
              <a:buNone/>
            </a:pPr>
            <a:r>
              <a:rPr lang="en-US" dirty="0" smtClean="0"/>
              <a:t>	Compare the difference in speed of P and S wave to find the distance traveled </a:t>
            </a:r>
          </a:p>
          <a:p>
            <a:pPr lvl="1"/>
            <a:r>
              <a:rPr lang="en-US" dirty="0" smtClean="0"/>
              <a:t>The greater the difference in arrival time, the greater the distance to the epicenter</a:t>
            </a:r>
          </a:p>
          <a:p>
            <a:pPr lvl="2"/>
            <a:r>
              <a:rPr lang="en-US" dirty="0" smtClean="0"/>
              <a:t>Use a travel-time graph to find how far the epicenter is</a:t>
            </a:r>
          </a:p>
          <a:p>
            <a:pPr lvl="3"/>
            <a:r>
              <a:rPr lang="en-US" dirty="0" smtClean="0"/>
              <a:t>First, find the time interval between the arrival of the first P and the first S wave</a:t>
            </a:r>
          </a:p>
          <a:p>
            <a:pPr lvl="3"/>
            <a:r>
              <a:rPr lang="en-US" dirty="0" smtClean="0"/>
              <a:t>Second, find the time spread between the P and S wave curve</a:t>
            </a:r>
          </a:p>
          <a:p>
            <a:pPr lvl="4"/>
            <a:r>
              <a:rPr lang="en-US" dirty="0" smtClean="0"/>
              <a:t>This will tell you distance from the epicenter to the seismograph for that location</a:t>
            </a:r>
          </a:p>
          <a:p>
            <a:pPr lvl="5"/>
            <a:r>
              <a:rPr lang="en-US" dirty="0" smtClean="0"/>
              <a:t>BUT we do not know in what direction!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26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</a:t>
            </a:r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90" y="772676"/>
            <a:ext cx="8803820" cy="5995704"/>
          </a:xfrm>
        </p:spPr>
        <p:txBody>
          <a:bodyPr>
            <a:normAutofit/>
          </a:bodyPr>
          <a:lstStyle/>
          <a:p>
            <a:r>
              <a:rPr lang="en-US" dirty="0" smtClean="0"/>
              <a:t>Travel-time graph can tell you distance to the epicenter but it does not tell us in what </a:t>
            </a:r>
            <a:r>
              <a:rPr lang="en-US" u="sng" dirty="0" smtClean="0"/>
              <a:t>direction</a:t>
            </a:r>
          </a:p>
          <a:p>
            <a:pPr marL="36576" indent="0">
              <a:buNone/>
            </a:pPr>
            <a:endParaRPr lang="en-US" u="sng" dirty="0" smtClean="0"/>
          </a:p>
          <a:p>
            <a:pPr marL="36576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find the exact location, travel-time graphs from </a:t>
            </a:r>
            <a:r>
              <a:rPr lang="en-US" u="sng" dirty="0" smtClean="0"/>
              <a:t>three or more </a:t>
            </a:r>
            <a:r>
              <a:rPr lang="en-US" dirty="0" smtClean="0"/>
              <a:t>seismographs are needed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100" y="1759310"/>
            <a:ext cx="3406287" cy="38502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90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endParaRPr lang="en-US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5943600"/>
          </a:xfrm>
        </p:spPr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en-US" dirty="0" smtClean="0"/>
              <a:t>2.) </a:t>
            </a:r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Fossils</a:t>
            </a:r>
            <a:r>
              <a:rPr lang="en-US" dirty="0" smtClean="0"/>
              <a:t>- any trace of an ancient organism that is preserved in rock</a:t>
            </a:r>
          </a:p>
          <a:p>
            <a:pPr lvl="1"/>
            <a:r>
              <a:rPr lang="en-US" i="1" dirty="0" smtClean="0"/>
              <a:t>Glossopteris</a:t>
            </a:r>
            <a:r>
              <a:rPr lang="en-US" dirty="0" smtClean="0"/>
              <a:t>- fern like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plant </a:t>
            </a:r>
            <a:r>
              <a:rPr lang="en-US" dirty="0" smtClean="0"/>
              <a:t>with leaves the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shape </a:t>
            </a:r>
            <a:r>
              <a:rPr lang="en-US" dirty="0" smtClean="0"/>
              <a:t>of a tongue,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live </a:t>
            </a:r>
            <a:r>
              <a:rPr lang="en-US" dirty="0" smtClean="0"/>
              <a:t>250 million years ago</a:t>
            </a:r>
          </a:p>
          <a:p>
            <a:pPr lvl="2"/>
            <a:r>
              <a:rPr lang="en-US" dirty="0" smtClean="0"/>
              <a:t>Found in Africa, South 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America</a:t>
            </a:r>
            <a:r>
              <a:rPr lang="en-US" dirty="0" smtClean="0"/>
              <a:t>, Australia, India 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and </a:t>
            </a:r>
            <a:r>
              <a:rPr lang="en-US" dirty="0" smtClean="0"/>
              <a:t>Antarctica</a:t>
            </a:r>
          </a:p>
          <a:p>
            <a:pPr lvl="3"/>
            <a:r>
              <a:rPr lang="en-US" dirty="0" smtClean="0"/>
              <a:t>These land masses are </a:t>
            </a:r>
            <a:endParaRPr lang="en-US" dirty="0" smtClean="0"/>
          </a:p>
          <a:p>
            <a:pPr lvl="3">
              <a:buNone/>
            </a:pPr>
            <a:r>
              <a:rPr lang="en-US" dirty="0" smtClean="0"/>
              <a:t>now </a:t>
            </a:r>
            <a:r>
              <a:rPr lang="en-US" dirty="0" smtClean="0"/>
              <a:t>separated by oceans </a:t>
            </a:r>
            <a:endParaRPr lang="en-US" dirty="0" smtClean="0"/>
          </a:p>
          <a:p>
            <a:pPr lvl="3">
              <a:buNone/>
            </a:pPr>
            <a:r>
              <a:rPr lang="en-US" dirty="0" smtClean="0"/>
              <a:t>indicating </a:t>
            </a:r>
            <a:r>
              <a:rPr lang="en-US" dirty="0" smtClean="0"/>
              <a:t>that </a:t>
            </a:r>
            <a:r>
              <a:rPr lang="en-US" dirty="0" err="1" smtClean="0"/>
              <a:t>Pangea</a:t>
            </a:r>
            <a:r>
              <a:rPr lang="en-US" dirty="0" smtClean="0"/>
              <a:t> once existed</a:t>
            </a:r>
          </a:p>
          <a:p>
            <a:pPr lvl="1"/>
            <a:endParaRPr lang="en-US" i="1" dirty="0" smtClean="0"/>
          </a:p>
          <a:p>
            <a:pPr lvl="1"/>
            <a:r>
              <a:rPr lang="en-US" i="1" dirty="0" err="1" smtClean="0"/>
              <a:t>Mesosaurus</a:t>
            </a:r>
            <a:r>
              <a:rPr lang="en-US" dirty="0" smtClean="0"/>
              <a:t> and </a:t>
            </a:r>
            <a:r>
              <a:rPr lang="en-US" i="1" dirty="0" err="1" smtClean="0"/>
              <a:t>Lystrosaurus</a:t>
            </a:r>
            <a:r>
              <a:rPr lang="en-US" dirty="0" smtClean="0"/>
              <a:t>- </a:t>
            </a:r>
            <a:r>
              <a:rPr lang="en-US" dirty="0" smtClean="0"/>
              <a:t>fresh </a:t>
            </a:r>
          </a:p>
          <a:p>
            <a:pPr lvl="1">
              <a:buNone/>
            </a:pPr>
            <a:r>
              <a:rPr lang="en-US" dirty="0" smtClean="0"/>
              <a:t>	water </a:t>
            </a:r>
            <a:r>
              <a:rPr lang="en-US" dirty="0" smtClean="0"/>
              <a:t>reptiles</a:t>
            </a:r>
          </a:p>
          <a:p>
            <a:pPr lvl="2"/>
            <a:r>
              <a:rPr lang="en-US" dirty="0" smtClean="0"/>
              <a:t>Fossils found in places separated by 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	</a:t>
            </a:r>
            <a:r>
              <a:rPr lang="en-US" dirty="0" smtClean="0"/>
              <a:t>oceans</a:t>
            </a:r>
            <a:endParaRPr lang="en-US" dirty="0" smtClean="0"/>
          </a:p>
          <a:p>
            <a:pPr lvl="3"/>
            <a:r>
              <a:rPr lang="en-US" dirty="0" smtClean="0"/>
              <a:t>Neither reptile could have swum that great of a </a:t>
            </a:r>
            <a:endParaRPr lang="en-US" dirty="0" smtClean="0"/>
          </a:p>
          <a:p>
            <a:pPr lvl="3">
              <a:buNone/>
            </a:pPr>
            <a:r>
              <a:rPr lang="en-US" dirty="0" smtClean="0"/>
              <a:t>	</a:t>
            </a:r>
            <a:r>
              <a:rPr lang="en-US" dirty="0" smtClean="0"/>
              <a:t>distance </a:t>
            </a:r>
            <a:r>
              <a:rPr lang="en-US" dirty="0" smtClean="0"/>
              <a:t>in salt water</a:t>
            </a:r>
          </a:p>
          <a:p>
            <a:pPr lvl="4"/>
            <a:r>
              <a:rPr lang="en-US" dirty="0" smtClean="0"/>
              <a:t>These reptiles lived on a single landmass that </a:t>
            </a:r>
            <a:endParaRPr lang="en-US" dirty="0" smtClean="0"/>
          </a:p>
          <a:p>
            <a:pPr lvl="4">
              <a:buNone/>
            </a:pPr>
            <a:r>
              <a:rPr lang="en-US" dirty="0" smtClean="0"/>
              <a:t>	</a:t>
            </a:r>
            <a:r>
              <a:rPr lang="en-US" dirty="0" smtClean="0"/>
              <a:t>split </a:t>
            </a:r>
            <a:r>
              <a:rPr lang="en-US" dirty="0" smtClean="0"/>
              <a:t>apart</a:t>
            </a:r>
          </a:p>
          <a:p>
            <a:pPr marL="1042416" lvl="3" indent="0">
              <a:buNone/>
            </a:pP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0735" y="1152150"/>
            <a:ext cx="3846191" cy="258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Image result for mesosau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7585" y="4415635"/>
            <a:ext cx="2219255" cy="2219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040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70" y="0"/>
            <a:ext cx="7467600" cy="69678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886"/>
            <a:ext cx="9144000" cy="623711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We now know distance but the EQ could be in any direction from the seismic station.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2.) EQ direction</a:t>
            </a:r>
          </a:p>
          <a:p>
            <a:pPr>
              <a:buNone/>
            </a:pPr>
            <a:r>
              <a:rPr lang="en-US" dirty="0" smtClean="0"/>
              <a:t>To find the exact location, time-travel graphs from </a:t>
            </a:r>
            <a:r>
              <a:rPr lang="en-US" u="sng" dirty="0" smtClean="0"/>
              <a:t>three or more </a:t>
            </a:r>
            <a:r>
              <a:rPr lang="en-US" dirty="0" smtClean="0"/>
              <a:t>seismographs are needed </a:t>
            </a:r>
          </a:p>
          <a:p>
            <a:r>
              <a:rPr lang="en-US" dirty="0" smtClean="0"/>
              <a:t>Draw a circle around each seismic station</a:t>
            </a:r>
          </a:p>
          <a:p>
            <a:pPr lvl="1"/>
            <a:r>
              <a:rPr lang="en-US" dirty="0" smtClean="0"/>
              <a:t>each circle represents the distance of the epicenter to each station</a:t>
            </a:r>
          </a:p>
          <a:p>
            <a:r>
              <a:rPr lang="en-US" dirty="0" smtClean="0"/>
              <a:t>The point where the three circles intersect is the epicenter of quake.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726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95" y="772675"/>
            <a:ext cx="9049805" cy="5919809"/>
          </a:xfrm>
        </p:spPr>
        <p:txBody>
          <a:bodyPr>
            <a:normAutofit fontScale="55000" lnSpcReduction="20000"/>
          </a:bodyPr>
          <a:lstStyle/>
          <a:p>
            <a:pPr marL="36576" indent="0" algn="ctr">
              <a:buNone/>
            </a:pPr>
            <a:r>
              <a:rPr lang="en-US" u="sng" dirty="0" smtClean="0"/>
              <a:t>Locating the epicenter with data from three seismographs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b="1" u="sng" dirty="0" smtClean="0"/>
              <a:t>1</a:t>
            </a:r>
            <a:r>
              <a:rPr lang="en-US" b="1" u="sng" baseline="30000" dirty="0" smtClean="0"/>
              <a:t>st</a:t>
            </a:r>
            <a:r>
              <a:rPr lang="en-US" b="1" u="sng" dirty="0" smtClean="0"/>
              <a:t> circle –</a:t>
            </a:r>
          </a:p>
          <a:p>
            <a:pPr marL="36576" indent="0">
              <a:buNone/>
            </a:pPr>
            <a:r>
              <a:rPr lang="en-US" dirty="0" smtClean="0"/>
              <a:t>tells you ALL</a:t>
            </a:r>
          </a:p>
          <a:p>
            <a:pPr marL="36576" indent="0">
              <a:buNone/>
            </a:pPr>
            <a:r>
              <a:rPr lang="en-US" dirty="0"/>
              <a:t>p</a:t>
            </a:r>
            <a:r>
              <a:rPr lang="en-US" dirty="0" smtClean="0"/>
              <a:t>ossible epicenters </a:t>
            </a:r>
            <a:endParaRPr lang="en-US" dirty="0"/>
          </a:p>
          <a:p>
            <a:pPr marL="36576" indent="0">
              <a:buNone/>
            </a:pPr>
            <a:r>
              <a:rPr lang="en-US" dirty="0" smtClean="0"/>
              <a:t>for that city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b="1" u="sng" dirty="0" smtClean="0"/>
              <a:t>2</a:t>
            </a:r>
            <a:r>
              <a:rPr lang="en-US" b="1" u="sng" baseline="30000" dirty="0" smtClean="0"/>
              <a:t>nd</a:t>
            </a:r>
            <a:r>
              <a:rPr lang="en-US" b="1" u="sng" dirty="0" smtClean="0"/>
              <a:t> circle- </a:t>
            </a:r>
          </a:p>
          <a:p>
            <a:pPr marL="36576" indent="0">
              <a:buNone/>
            </a:pPr>
            <a:r>
              <a:rPr lang="en-US" dirty="0" smtClean="0"/>
              <a:t>narrows </a:t>
            </a:r>
          </a:p>
          <a:p>
            <a:pPr marL="36576" indent="0">
              <a:buNone/>
            </a:pPr>
            <a:r>
              <a:rPr lang="en-US" dirty="0" smtClean="0"/>
              <a:t>down possible</a:t>
            </a:r>
          </a:p>
          <a:p>
            <a:pPr marL="36576" indent="0">
              <a:buNone/>
            </a:pPr>
            <a:r>
              <a:rPr lang="en-US" dirty="0" smtClean="0"/>
              <a:t>location of </a:t>
            </a:r>
          </a:p>
          <a:p>
            <a:pPr marL="36576" indent="0">
              <a:buNone/>
            </a:pPr>
            <a:r>
              <a:rPr lang="en-US" dirty="0" smtClean="0"/>
              <a:t>epicenter to </a:t>
            </a:r>
          </a:p>
          <a:p>
            <a:pPr marL="36576" indent="0">
              <a:buNone/>
            </a:pPr>
            <a:r>
              <a:rPr lang="en-US" dirty="0" smtClean="0"/>
              <a:t>TWO locations </a:t>
            </a:r>
          </a:p>
          <a:p>
            <a:pPr marL="36576" indent="0">
              <a:buNone/>
            </a:pPr>
            <a:r>
              <a:rPr lang="en-US" dirty="0" smtClean="0"/>
              <a:t>(where the two </a:t>
            </a:r>
          </a:p>
          <a:p>
            <a:pPr marL="36576" indent="0">
              <a:buNone/>
            </a:pPr>
            <a:r>
              <a:rPr lang="en-US" dirty="0" smtClean="0"/>
              <a:t>circles intersect)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b="1" u="sng" dirty="0" smtClean="0"/>
              <a:t>3</a:t>
            </a:r>
            <a:r>
              <a:rPr lang="en-US" b="1" u="sng" baseline="30000" dirty="0" smtClean="0"/>
              <a:t>rd</a:t>
            </a:r>
            <a:r>
              <a:rPr lang="en-US" b="1" u="sng" dirty="0" smtClean="0"/>
              <a:t> circle</a:t>
            </a:r>
            <a:r>
              <a:rPr lang="en-US" b="1" dirty="0" smtClean="0"/>
              <a:t>- </a:t>
            </a:r>
          </a:p>
          <a:p>
            <a:pPr marL="36576" indent="0">
              <a:buNone/>
            </a:pPr>
            <a:r>
              <a:rPr lang="en-US" dirty="0" smtClean="0"/>
              <a:t>pinpoints the</a:t>
            </a:r>
          </a:p>
          <a:p>
            <a:pPr marL="36576" indent="0">
              <a:buNone/>
            </a:pPr>
            <a:r>
              <a:rPr lang="en-US" dirty="0" smtClean="0"/>
              <a:t>location of the </a:t>
            </a:r>
          </a:p>
          <a:p>
            <a:pPr marL="36576" indent="0">
              <a:buNone/>
            </a:pPr>
            <a:r>
              <a:rPr lang="en-US" dirty="0" smtClean="0"/>
              <a:t>epicenter </a:t>
            </a:r>
          </a:p>
          <a:p>
            <a:pPr marL="36576" indent="0">
              <a:buNone/>
            </a:pPr>
            <a:r>
              <a:rPr lang="en-US" dirty="0" smtClean="0"/>
              <a:t>(where all three circles </a:t>
            </a:r>
          </a:p>
          <a:p>
            <a:pPr marL="36576" indent="0">
              <a:buNone/>
            </a:pPr>
            <a:r>
              <a:rPr lang="en-US" dirty="0" smtClean="0"/>
              <a:t>intersect)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40" y="1303939"/>
            <a:ext cx="6517917" cy="45000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121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726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886"/>
            <a:ext cx="9144000" cy="623711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3600" b="1" u="sng" dirty="0" smtClean="0"/>
              <a:t>Measuring Earthquakes</a:t>
            </a:r>
          </a:p>
          <a:p>
            <a:pPr>
              <a:buNone/>
            </a:pPr>
            <a:r>
              <a:rPr lang="en-US" dirty="0" smtClean="0"/>
              <a:t>Scientists have used two different types of measurements to describe the size of an earthquake</a:t>
            </a:r>
          </a:p>
          <a:p>
            <a:pPr>
              <a:buNone/>
            </a:pPr>
            <a:r>
              <a:rPr lang="en-US" dirty="0" smtClean="0"/>
              <a:t>	1.) intensity-(qualitative) measure of amount of shaking based on amount of damage for a given location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2.) magnitude-(quantitative) rely on calculations using seismograms, measures size of seismic waves or amount of energy released.</a:t>
            </a:r>
          </a:p>
          <a:p>
            <a:pPr>
              <a:buNone/>
            </a:pPr>
            <a:endParaRPr lang="en-US" dirty="0" smtClean="0"/>
          </a:p>
          <a:p>
            <a:pPr lvl="2"/>
            <a:r>
              <a:rPr lang="en-US" dirty="0" smtClean="0"/>
              <a:t>Richter Scale-size of seismic waves</a:t>
            </a:r>
          </a:p>
          <a:p>
            <a:pPr lvl="3"/>
            <a:r>
              <a:rPr lang="en-US" dirty="0" smtClean="0"/>
              <a:t>based amplitude of largest seismic wave recorded on a seismogram</a:t>
            </a:r>
          </a:p>
          <a:p>
            <a:pPr lvl="3"/>
            <a:r>
              <a:rPr lang="en-US" dirty="0" smtClean="0"/>
              <a:t>useful for small shallow EQ within 500 km of epicenter</a:t>
            </a:r>
          </a:p>
          <a:p>
            <a:pPr lvl="3"/>
            <a:r>
              <a:rPr lang="en-US" dirty="0" smtClean="0"/>
              <a:t>Familiar but outdated-used on news reports but not by scientists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Moment Magnitude-estimates energy released</a:t>
            </a:r>
          </a:p>
          <a:p>
            <a:pPr lvl="3"/>
            <a:r>
              <a:rPr lang="en-US" dirty="0" smtClean="0"/>
              <a:t>Based on the amount of displacement that occur along fault zone</a:t>
            </a:r>
          </a:p>
          <a:p>
            <a:pPr lvl="4"/>
            <a:r>
              <a:rPr lang="en-US" dirty="0" smtClean="0"/>
              <a:t>The average movement along the fault</a:t>
            </a:r>
          </a:p>
          <a:p>
            <a:pPr lvl="4"/>
            <a:r>
              <a:rPr lang="en-US" dirty="0" smtClean="0"/>
              <a:t>The area of the surface break (Surface area of fault)</a:t>
            </a:r>
          </a:p>
          <a:p>
            <a:pPr lvl="4"/>
            <a:r>
              <a:rPr lang="en-US" dirty="0" smtClean="0"/>
              <a:t>strength of rock broken (rigidity of rock) 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Earthquake Hazards-</a:t>
            </a:r>
          </a:p>
          <a:p>
            <a:pPr lvl="1"/>
            <a:r>
              <a:rPr lang="en-US" dirty="0" smtClean="0"/>
              <a:t>Damage depends on intensity and duration of vibrations, material on which buildings are constructed, design of the building</a:t>
            </a:r>
          </a:p>
          <a:p>
            <a:pPr lvl="2"/>
            <a:r>
              <a:rPr lang="en-US" b="1" u="sng" dirty="0" smtClean="0"/>
              <a:t>Liquefaction-</a:t>
            </a:r>
            <a:r>
              <a:rPr lang="en-US" dirty="0" smtClean="0"/>
              <a:t>soils and other unconsolidated materials saturated with water are turned into a liquid that is not able to support buildings.</a:t>
            </a:r>
          </a:p>
          <a:p>
            <a:pPr lvl="2"/>
            <a:r>
              <a:rPr lang="en-US" b="1" u="sng" dirty="0" smtClean="0"/>
              <a:t>Tsunamis-</a:t>
            </a:r>
            <a:r>
              <a:rPr lang="en-US" dirty="0" smtClean="0"/>
              <a:t>Japanese word for seismic sea wave</a:t>
            </a:r>
          </a:p>
          <a:p>
            <a:pPr lvl="2"/>
            <a:r>
              <a:rPr lang="en-US" dirty="0" smtClean="0"/>
              <a:t>Landslides</a:t>
            </a:r>
          </a:p>
          <a:p>
            <a:pPr lvl="2"/>
            <a:r>
              <a:rPr lang="en-US" dirty="0" smtClean="0"/>
              <a:t>Fire</a:t>
            </a:r>
          </a:p>
          <a:p>
            <a:pPr lvl="2">
              <a:buNone/>
            </a:pPr>
            <a:endParaRPr lang="en-US" dirty="0" smtClean="0"/>
          </a:p>
          <a:p>
            <a:pPr lvl="4">
              <a:buNone/>
            </a:pPr>
            <a:endParaRPr lang="en-US" dirty="0" smtClean="0"/>
          </a:p>
          <a:p>
            <a:pPr lvl="4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95" y="0"/>
            <a:ext cx="8955609" cy="6208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90" y="544990"/>
            <a:ext cx="8803820" cy="6313010"/>
          </a:xfrm>
        </p:spPr>
        <p:txBody>
          <a:bodyPr>
            <a:normAutofit fontScale="55000" lnSpcReduction="20000"/>
          </a:bodyPr>
          <a:lstStyle/>
          <a:p>
            <a:pPr marL="36576" indent="0" algn="ctr">
              <a:buNone/>
            </a:pPr>
            <a:r>
              <a:rPr lang="en-US" dirty="0" smtClean="0"/>
              <a:t>Volcanoes and Plate Tectonics</a:t>
            </a:r>
          </a:p>
          <a:p>
            <a:pPr marL="36576" indent="0">
              <a:buNone/>
            </a:pPr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Volcano</a:t>
            </a:r>
            <a:r>
              <a:rPr lang="en-US" dirty="0" smtClean="0"/>
              <a:t>-a weak spot in the crust where magma has come to the surface</a:t>
            </a:r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Magma</a:t>
            </a:r>
            <a:r>
              <a:rPr lang="en-US" dirty="0" smtClean="0"/>
              <a:t>-molten </a:t>
            </a:r>
            <a:r>
              <a:rPr lang="en-US" dirty="0"/>
              <a:t>mixture of rock-forming substances, gases and water from the </a:t>
            </a:r>
            <a:r>
              <a:rPr lang="en-US" dirty="0" smtClean="0"/>
              <a:t>mantle</a:t>
            </a:r>
            <a:endParaRPr lang="en-US" dirty="0"/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Lava-</a:t>
            </a:r>
            <a:r>
              <a:rPr lang="en-US" dirty="0" smtClean="0"/>
              <a:t>liquid magma that reaches the surface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sz="3800" dirty="0" smtClean="0"/>
              <a:t>Volcanoes form along boundaries of Earth’s plates</a:t>
            </a:r>
          </a:p>
          <a:p>
            <a:pPr lvl="1"/>
            <a:r>
              <a:rPr lang="en-US" sz="3600" i="1" dirty="0" smtClean="0"/>
              <a:t>Divergent Boundaries</a:t>
            </a:r>
            <a:r>
              <a:rPr lang="en-US" sz="2700" dirty="0" smtClean="0"/>
              <a:t>-fractures allow magma to reach Earth’s surface</a:t>
            </a:r>
          </a:p>
          <a:p>
            <a:pPr lvl="1"/>
            <a:endParaRPr lang="en-US" sz="3600" i="1" dirty="0" smtClean="0"/>
          </a:p>
          <a:p>
            <a:pPr lvl="1"/>
            <a:r>
              <a:rPr lang="en-US" sz="3600" i="1" dirty="0" smtClean="0"/>
              <a:t>Convergent Boundary- </a:t>
            </a:r>
          </a:p>
          <a:p>
            <a:pPr lvl="2"/>
            <a:r>
              <a:rPr lang="en-US" sz="2900" u="sng" dirty="0" smtClean="0"/>
              <a:t>Oceanic/oceanic</a:t>
            </a:r>
            <a:r>
              <a:rPr lang="en-US" sz="2900" dirty="0" smtClean="0"/>
              <a:t>-</a:t>
            </a:r>
            <a:r>
              <a:rPr lang="en-US" sz="2900" dirty="0" err="1" smtClean="0"/>
              <a:t>subduction</a:t>
            </a:r>
            <a:r>
              <a:rPr lang="en-US" sz="2900" dirty="0" smtClean="0"/>
              <a:t> occurs, water from crust leaves and rises in wedge of mantle causing melting point of mantle to decrease resulting in melting. Melted magma breaks through ocean floor creating volcanoes</a:t>
            </a:r>
          </a:p>
          <a:p>
            <a:pPr lvl="3"/>
            <a:endParaRPr lang="en-US" sz="2600" b="1" u="sng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3"/>
            <a:r>
              <a:rPr lang="en-US" sz="2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Island Arc</a:t>
            </a:r>
            <a:r>
              <a:rPr lang="en-US" sz="2600" dirty="0" smtClean="0"/>
              <a:t> is formed-string of volcanoes that form as the result of </a:t>
            </a:r>
            <a:r>
              <a:rPr lang="en-US" sz="2600" dirty="0" err="1" smtClean="0"/>
              <a:t>subduction</a:t>
            </a:r>
            <a:r>
              <a:rPr lang="en-US" sz="2600" dirty="0" smtClean="0"/>
              <a:t> of one oceanic plate beneath another oceanic plate</a:t>
            </a:r>
          </a:p>
          <a:p>
            <a:pPr lvl="4"/>
            <a:r>
              <a:rPr lang="en-US" sz="2600" dirty="0" smtClean="0"/>
              <a:t>Aleutian Islands of Alaska</a:t>
            </a:r>
          </a:p>
          <a:p>
            <a:pPr lvl="2"/>
            <a:endParaRPr lang="en-US" sz="3100" dirty="0" smtClean="0"/>
          </a:p>
          <a:p>
            <a:pPr lvl="2"/>
            <a:r>
              <a:rPr lang="en-US" sz="3100" dirty="0" smtClean="0"/>
              <a:t>Oceanic/continental- oceanic plates </a:t>
            </a:r>
            <a:r>
              <a:rPr lang="en-US" sz="3100" dirty="0" err="1" smtClean="0"/>
              <a:t>subducts</a:t>
            </a:r>
            <a:r>
              <a:rPr lang="en-US" sz="3100" dirty="0" smtClean="0"/>
              <a:t> beneath continental plate</a:t>
            </a:r>
          </a:p>
          <a:p>
            <a:pPr lvl="3"/>
            <a:r>
              <a:rPr lang="en-US" sz="2500" dirty="0" smtClean="0"/>
              <a:t>Andes Mountains, Mt. St. Helens, Mount Rainer</a:t>
            </a:r>
          </a:p>
          <a:p>
            <a:pPr marL="146304" indent="0">
              <a:buNone/>
            </a:pPr>
            <a:endParaRPr lang="en-US" dirty="0"/>
          </a:p>
          <a:p>
            <a:pPr marL="603504" indent="-457200"/>
            <a:r>
              <a:rPr lang="en-US" sz="36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Hot spots-</a:t>
            </a:r>
          </a:p>
          <a:p>
            <a:pPr marL="905256" lvl="1" indent="-457200"/>
            <a:r>
              <a:rPr lang="en-US" dirty="0" smtClean="0"/>
              <a:t>A volcano forms above a hot spot when magma erupts through the crust and reaches the surface</a:t>
            </a:r>
          </a:p>
          <a:p>
            <a:pPr marL="1188720" lvl="2" indent="-457200"/>
            <a:r>
              <a:rPr lang="en-US" dirty="0" smtClean="0"/>
              <a:t>Hawaiian Islands</a:t>
            </a:r>
          </a:p>
        </p:txBody>
      </p:sp>
    </p:spTree>
    <p:extLst>
      <p:ext uri="{BB962C8B-B14F-4D97-AF65-F5344CB8AC3E}">
        <p14:creationId xmlns="" xmlns:p14="http://schemas.microsoft.com/office/powerpoint/2010/main" val="194692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208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endParaRPr lang="en-US" dirty="0"/>
          </a:p>
        </p:txBody>
      </p:sp>
      <p:pic>
        <p:nvPicPr>
          <p:cNvPr id="6" name="Content Placeholder 5" descr="135_image_01_mgs11_02_05_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465" y="772675"/>
            <a:ext cx="2254330" cy="279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4196" y="772675"/>
            <a:ext cx="182147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venir LT Std 35 Light" pitchFamily="1" charset="0"/>
              </a:rPr>
              <a:t>The Ring of Fire</a:t>
            </a:r>
          </a:p>
          <a:p>
            <a:r>
              <a:rPr lang="en-US" sz="1600" dirty="0">
                <a:latin typeface="Avenir LT Std 35 Light" pitchFamily="1" charset="0"/>
              </a:rPr>
              <a:t>The Ring of Fire is a belt of volcanoes that circles the Pacific Ocean. As with most of Earth’s volcanoes, these volcanoes form along boundaries </a:t>
            </a:r>
          </a:p>
          <a:p>
            <a:r>
              <a:rPr lang="en-US" sz="1600" dirty="0">
                <a:latin typeface="Avenir LT Std 35 Light" pitchFamily="1" charset="0"/>
              </a:rPr>
              <a:t>of tectonic plates.</a:t>
            </a:r>
          </a:p>
        </p:txBody>
      </p:sp>
      <p:pic>
        <p:nvPicPr>
          <p:cNvPr id="8" name="Picture 7" descr="136_image_02_mgs11_02_05_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675" y="4030574"/>
            <a:ext cx="4458060" cy="261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94197" y="3290499"/>
            <a:ext cx="22768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latin typeface="Avenir LT Std 35 Light" pitchFamily="1" charset="0"/>
            </a:endParaRPr>
          </a:p>
          <a:p>
            <a:endParaRPr lang="en-US" b="1" dirty="0">
              <a:latin typeface="Avenir LT Std 35 Light" pitchFamily="1" charset="0"/>
            </a:endParaRPr>
          </a:p>
          <a:p>
            <a:endParaRPr lang="en-US" b="1" dirty="0" smtClean="0">
              <a:latin typeface="Avenir LT Std 35 Light" pitchFamily="1" charset="0"/>
            </a:endParaRPr>
          </a:p>
          <a:p>
            <a:endParaRPr lang="en-US" b="1" dirty="0">
              <a:latin typeface="Avenir LT Std 35 Light" pitchFamily="1" charset="0"/>
            </a:endParaRPr>
          </a:p>
          <a:p>
            <a:r>
              <a:rPr lang="en-US" b="1" dirty="0" smtClean="0">
                <a:latin typeface="Avenir LT Std 35 Light" pitchFamily="1" charset="0"/>
              </a:rPr>
              <a:t>Volcanoes </a:t>
            </a:r>
            <a:r>
              <a:rPr lang="en-US" b="1" dirty="0">
                <a:latin typeface="Avenir LT Std 35 Light" pitchFamily="1" charset="0"/>
              </a:rPr>
              <a:t>and Converging Boundaries</a:t>
            </a:r>
          </a:p>
          <a:p>
            <a:r>
              <a:rPr lang="en-US" dirty="0">
                <a:latin typeface="Avenir LT Std 35 Light" pitchFamily="1" charset="0"/>
              </a:rPr>
              <a:t>Volcanoes often form where two plates collide.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06210" y="2690335"/>
            <a:ext cx="21159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latin typeface="Avenir LT Std 35 Light" pitchFamily="1" charset="0"/>
            </a:endParaRPr>
          </a:p>
          <a:p>
            <a:endParaRPr lang="en-US" b="1" dirty="0">
              <a:latin typeface="Avenir LT Std 35 Light" pitchFamily="1" charset="0"/>
            </a:endParaRPr>
          </a:p>
          <a:p>
            <a:r>
              <a:rPr lang="en-US" b="1" dirty="0" smtClean="0">
                <a:latin typeface="Avenir LT Std 35 Light" pitchFamily="1" charset="0"/>
              </a:rPr>
              <a:t>Hot </a:t>
            </a:r>
            <a:r>
              <a:rPr lang="en-US" b="1" dirty="0">
                <a:latin typeface="Avenir LT Std 35 Light" pitchFamily="1" charset="0"/>
              </a:rPr>
              <a:t>Spot</a:t>
            </a:r>
          </a:p>
          <a:p>
            <a:r>
              <a:rPr lang="en-US" dirty="0">
                <a:latin typeface="Avenir LT Std 35 Light" pitchFamily="1" charset="0"/>
              </a:rPr>
              <a:t>The Hawaiian Islands have formed one by one as the Pacific plate drifts slowly over a hot spot. This process has taken millions of years.</a:t>
            </a:r>
          </a:p>
        </p:txBody>
      </p:sp>
      <p:pic>
        <p:nvPicPr>
          <p:cNvPr id="10" name="Picture 6" descr="137_image_03_mgs11_02_05_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033" y="1107695"/>
            <a:ext cx="4420210" cy="21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Up Arrow 13"/>
          <p:cNvSpPr/>
          <p:nvPr/>
        </p:nvSpPr>
        <p:spPr>
          <a:xfrm>
            <a:off x="8518540" y="3290499"/>
            <a:ext cx="303580" cy="740075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72941" y="6056555"/>
            <a:ext cx="1442005" cy="19253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194672" y="1315427"/>
            <a:ext cx="721003" cy="19253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491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440815" cy="69678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96780"/>
            <a:ext cx="9049804" cy="6071600"/>
          </a:xfrm>
        </p:spPr>
        <p:txBody>
          <a:bodyPr>
            <a:normAutofit fontScale="47500" lnSpcReduction="20000"/>
          </a:bodyPr>
          <a:lstStyle/>
          <a:p>
            <a:pPr marL="36576" indent="0" algn="ctr">
              <a:buNone/>
            </a:pPr>
            <a:r>
              <a:rPr lang="en-US" sz="4200" u="sng" dirty="0" smtClean="0"/>
              <a:t>Volcanic Eruptions</a:t>
            </a:r>
          </a:p>
          <a:p>
            <a:pPr marL="36576" indent="0">
              <a:buNone/>
            </a:pPr>
            <a:r>
              <a:rPr lang="en-US" sz="3300" dirty="0" smtClean="0"/>
              <a:t>What happens?</a:t>
            </a:r>
          </a:p>
          <a:p>
            <a:r>
              <a:rPr lang="en-US" sz="3300" dirty="0" smtClean="0"/>
              <a:t>Magma forms in asthenosphere just below lithosphere</a:t>
            </a:r>
          </a:p>
          <a:p>
            <a:r>
              <a:rPr lang="en-US" sz="3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Magma is less dense (its hot) so it rises into tiny cracks, if it reaches surface, a volcano can form</a:t>
            </a:r>
          </a:p>
          <a:p>
            <a:endParaRPr lang="en-US" sz="3300" dirty="0"/>
          </a:p>
          <a:p>
            <a:pPr marL="36576" indent="0">
              <a:buNone/>
            </a:pPr>
            <a:endParaRPr lang="en-US" sz="3300" dirty="0" smtClean="0"/>
          </a:p>
          <a:p>
            <a:pPr marL="36576" indent="0">
              <a:buNone/>
            </a:pPr>
            <a:endParaRPr lang="en-US" sz="3300" dirty="0"/>
          </a:p>
          <a:p>
            <a:pPr marL="36576" indent="0">
              <a:buNone/>
            </a:pPr>
            <a:r>
              <a:rPr lang="en-US" sz="3300" dirty="0" smtClean="0"/>
              <a:t>Inside a volcano</a:t>
            </a:r>
          </a:p>
          <a:p>
            <a:r>
              <a:rPr lang="en-US" sz="33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Magma chamber</a:t>
            </a:r>
            <a:r>
              <a:rPr lang="en-US" sz="3300" dirty="0" smtClean="0"/>
              <a:t>-pocket beneath a </a:t>
            </a:r>
          </a:p>
          <a:p>
            <a:pPr marL="36576" indent="0">
              <a:buNone/>
            </a:pPr>
            <a:r>
              <a:rPr lang="en-US" sz="3300" dirty="0"/>
              <a:t> </a:t>
            </a:r>
            <a:r>
              <a:rPr lang="en-US" sz="3300" dirty="0" smtClean="0"/>
              <a:t>     volcano where magma collects</a:t>
            </a:r>
          </a:p>
          <a:p>
            <a:r>
              <a:rPr lang="en-US" sz="33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Pipe</a:t>
            </a:r>
            <a:r>
              <a:rPr lang="en-US" sz="3300" dirty="0" smtClean="0"/>
              <a:t>-long tube through which magma</a:t>
            </a:r>
          </a:p>
          <a:p>
            <a:pPr marL="36576" indent="0">
              <a:buNone/>
            </a:pPr>
            <a:r>
              <a:rPr lang="en-US" sz="3300" dirty="0" smtClean="0"/>
              <a:t>       moves from the magma chamber to </a:t>
            </a:r>
          </a:p>
          <a:p>
            <a:pPr marL="36576" indent="0">
              <a:buNone/>
            </a:pPr>
            <a:r>
              <a:rPr lang="en-US" sz="3300" dirty="0"/>
              <a:t> </a:t>
            </a:r>
            <a:r>
              <a:rPr lang="en-US" sz="3300" dirty="0" smtClean="0"/>
              <a:t>      Earth’s surface</a:t>
            </a:r>
            <a:endParaRPr lang="en-US" sz="3300" dirty="0"/>
          </a:p>
          <a:p>
            <a:r>
              <a:rPr lang="en-US" sz="33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Vent</a:t>
            </a:r>
            <a:r>
              <a:rPr lang="en-US" sz="3300" dirty="0" smtClean="0"/>
              <a:t>-opening where molten rock and gas</a:t>
            </a:r>
          </a:p>
          <a:p>
            <a:pPr marL="36576" indent="0">
              <a:buNone/>
            </a:pPr>
            <a:r>
              <a:rPr lang="en-US" sz="3300" dirty="0"/>
              <a:t> </a:t>
            </a:r>
            <a:r>
              <a:rPr lang="en-US" sz="3300" dirty="0" smtClean="0"/>
              <a:t>      leave </a:t>
            </a:r>
            <a:endParaRPr lang="en-US" sz="3300" dirty="0"/>
          </a:p>
          <a:p>
            <a:r>
              <a:rPr lang="en-US" sz="33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Lava flow</a:t>
            </a:r>
            <a:r>
              <a:rPr lang="en-US" sz="3300" dirty="0" smtClean="0"/>
              <a:t>-area covered by lava </a:t>
            </a:r>
          </a:p>
          <a:p>
            <a:pPr marL="36576" indent="0">
              <a:buNone/>
            </a:pPr>
            <a:r>
              <a:rPr lang="en-US" sz="3300" dirty="0"/>
              <a:t> </a:t>
            </a:r>
            <a:r>
              <a:rPr lang="en-US" sz="3300" dirty="0" smtClean="0"/>
              <a:t>     as it pours out of a volcano’s</a:t>
            </a:r>
          </a:p>
          <a:p>
            <a:pPr marL="36576" indent="0">
              <a:buNone/>
            </a:pPr>
            <a:r>
              <a:rPr lang="en-US" sz="3300" dirty="0"/>
              <a:t> </a:t>
            </a:r>
            <a:r>
              <a:rPr lang="en-US" sz="3300" dirty="0" smtClean="0"/>
              <a:t>     vent</a:t>
            </a:r>
          </a:p>
          <a:p>
            <a:r>
              <a:rPr lang="en-US" sz="33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Crater</a:t>
            </a:r>
            <a:r>
              <a:rPr lang="en-US" sz="3300" dirty="0" smtClean="0"/>
              <a:t>-bowl shaped area that</a:t>
            </a:r>
          </a:p>
          <a:p>
            <a:pPr marL="36576" indent="0">
              <a:buNone/>
            </a:pPr>
            <a:r>
              <a:rPr lang="en-US" sz="3300" dirty="0" smtClean="0"/>
              <a:t>      forms around a volcano’s </a:t>
            </a:r>
          </a:p>
          <a:p>
            <a:pPr marL="36576" indent="0">
              <a:buNone/>
            </a:pPr>
            <a:r>
              <a:rPr lang="en-US" sz="3300" dirty="0" smtClean="0"/>
              <a:t>      central opening						</a:t>
            </a:r>
            <a:r>
              <a:rPr lang="en-US" sz="2100" b="1" dirty="0" smtClean="0">
                <a:latin typeface="Avenir LT Std 35 Light" pitchFamily="1" charset="0"/>
              </a:rPr>
              <a:t>Inside </a:t>
            </a:r>
            <a:r>
              <a:rPr lang="en-US" sz="2100" b="1" dirty="0">
                <a:latin typeface="Avenir LT Std 35 Light" pitchFamily="1" charset="0"/>
              </a:rPr>
              <a:t>a Volcano</a:t>
            </a:r>
          </a:p>
          <a:p>
            <a:pPr marL="36576" indent="0">
              <a:buNone/>
            </a:pPr>
            <a:r>
              <a:rPr lang="en-US" sz="2100" dirty="0" smtClean="0">
                <a:latin typeface="Avenir LT Std 35 Light" pitchFamily="1" charset="0"/>
              </a:rPr>
              <a:t>				    		   A </a:t>
            </a:r>
            <a:r>
              <a:rPr lang="en-US" sz="2100" dirty="0">
                <a:latin typeface="Avenir LT Std 35 Light" pitchFamily="1" charset="0"/>
              </a:rPr>
              <a:t>volcano is made up of many different parts.</a:t>
            </a:r>
          </a:p>
          <a:p>
            <a:pPr marL="36576" indent="0">
              <a:buNone/>
            </a:pPr>
            <a:endParaRPr lang="en-US" sz="2100" dirty="0" smtClean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4" name="Picture 8" descr="139_image_04_mgs11_02_05_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210" y="2214680"/>
            <a:ext cx="4575872" cy="336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512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95" y="89620"/>
            <a:ext cx="8955609" cy="6071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95" y="696780"/>
            <a:ext cx="8955609" cy="6161219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1400" b="1" u="sng" dirty="0" smtClean="0"/>
              <a:t>Volcanic Eruption</a:t>
            </a:r>
          </a:p>
          <a:p>
            <a:r>
              <a:rPr lang="en-US" sz="1400" dirty="0" smtClean="0"/>
              <a:t>When a volcano erupts, the force of the expanding gases pushes the magma from magma chamber </a:t>
            </a:r>
            <a:r>
              <a:rPr lang="en-US" sz="1400" dirty="0" smtClean="0">
                <a:sym typeface="Wingdings" pitchFamily="2" charset="2"/>
              </a:rPr>
              <a:t> pipe  vent</a:t>
            </a:r>
          </a:p>
          <a:p>
            <a:pPr marL="36576" indent="0">
              <a:buNone/>
            </a:pPr>
            <a:endParaRPr lang="en-US" sz="1400" dirty="0">
              <a:sym typeface="Wingdings" pitchFamily="2" charset="2"/>
            </a:endParaRPr>
          </a:p>
          <a:p>
            <a:pPr marL="36576" indent="0">
              <a:buNone/>
            </a:pPr>
            <a:r>
              <a:rPr lang="en-US" sz="1400" u="sng" dirty="0" smtClean="0">
                <a:sym typeface="Wingdings" pitchFamily="2" charset="2"/>
              </a:rPr>
              <a:t>Two types of eruptions</a:t>
            </a:r>
            <a:r>
              <a:rPr lang="en-US" sz="1400" dirty="0" smtClean="0">
                <a:sym typeface="Wingdings" pitchFamily="2" charset="2"/>
              </a:rPr>
              <a:t> (determined by silica content)</a:t>
            </a:r>
          </a:p>
          <a:p>
            <a:pPr marL="36576" indent="0">
              <a:buNone/>
            </a:pPr>
            <a:r>
              <a:rPr lang="en-US" sz="1400" dirty="0">
                <a:sym typeface="Wingdings" pitchFamily="2" charset="2"/>
              </a:rPr>
              <a:t>	</a:t>
            </a:r>
            <a:r>
              <a:rPr lang="en-US" sz="1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Silica-</a:t>
            </a:r>
            <a:r>
              <a:rPr lang="en-US" sz="1400" dirty="0" smtClean="0">
                <a:sym typeface="Wingdings" pitchFamily="2" charset="2"/>
              </a:rPr>
              <a:t>material found in magma, composed of oxygen and silicon, primary substance of crust and 	           mantle	</a:t>
            </a:r>
            <a:endParaRPr lang="en-US" sz="1400" b="1" u="sng" dirty="0" smtClean="0">
              <a:solidFill>
                <a:schemeClr val="accent2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r>
              <a:rPr lang="en-US" sz="1400" b="1" u="sng" dirty="0" smtClean="0">
                <a:sym typeface="Wingdings" pitchFamily="2" charset="2"/>
              </a:rPr>
              <a:t>Quiet</a:t>
            </a:r>
            <a:r>
              <a:rPr lang="en-US" sz="1400" dirty="0" smtClean="0">
                <a:sym typeface="Wingdings" pitchFamily="2" charset="2"/>
              </a:rPr>
              <a:t>-magma is hot or low in silica, gases escape slowly, lava oozes quietly from vent, can flow for many Km</a:t>
            </a:r>
          </a:p>
          <a:p>
            <a:pPr lvl="1"/>
            <a:r>
              <a:rPr lang="en-US" sz="1400" u="sng" dirty="0" smtClean="0">
                <a:sym typeface="Wingdings" pitchFamily="2" charset="2"/>
              </a:rPr>
              <a:t>Forms two types of rock (see p. 193 </a:t>
            </a:r>
            <a:r>
              <a:rPr lang="en-US" sz="1400" u="sng" smtClean="0">
                <a:sym typeface="Wingdings" pitchFamily="2" charset="2"/>
              </a:rPr>
              <a:t>in textbook)</a:t>
            </a:r>
            <a:endParaRPr lang="en-US" sz="1400" u="sng" dirty="0" smtClean="0">
              <a:sym typeface="Wingdings" pitchFamily="2" charset="2"/>
            </a:endParaRPr>
          </a:p>
          <a:p>
            <a:pPr lvl="2"/>
            <a:r>
              <a:rPr lang="en-US" sz="1400" i="1" dirty="0" err="1" smtClean="0">
                <a:sym typeface="Wingdings" pitchFamily="2" charset="2"/>
              </a:rPr>
              <a:t>Pahoehoe</a:t>
            </a:r>
            <a:r>
              <a:rPr lang="en-US" sz="1400" dirty="0" smtClean="0">
                <a:sym typeface="Wingdings" pitchFamily="2" charset="2"/>
              </a:rPr>
              <a:t>- from fast moving, hot lava that is thin and runny</a:t>
            </a:r>
          </a:p>
          <a:p>
            <a:pPr lvl="2"/>
            <a:r>
              <a:rPr lang="en-US" sz="1400" i="1" dirty="0" err="1" smtClean="0">
                <a:sym typeface="Wingdings" pitchFamily="2" charset="2"/>
              </a:rPr>
              <a:t>Aa</a:t>
            </a:r>
            <a:r>
              <a:rPr lang="en-US" sz="1400" dirty="0" smtClean="0">
                <a:sym typeface="Wingdings" pitchFamily="2" charset="2"/>
              </a:rPr>
              <a:t>-from cooler, thicker lava that is slower moving</a:t>
            </a:r>
            <a:endParaRPr lang="en-US" sz="1400" dirty="0">
              <a:sym typeface="Wingdings" pitchFamily="2" charset="2"/>
            </a:endParaRPr>
          </a:p>
          <a:p>
            <a:pPr lvl="1"/>
            <a:r>
              <a:rPr lang="en-US" sz="1400" dirty="0" smtClean="0">
                <a:sym typeface="Wingdings" pitchFamily="2" charset="2"/>
              </a:rPr>
              <a:t>Quiet eruptions are responsible for building Hawaii</a:t>
            </a:r>
          </a:p>
          <a:p>
            <a:pPr lvl="1"/>
            <a:r>
              <a:rPr lang="en-US" sz="1400" dirty="0" smtClean="0">
                <a:sym typeface="Wingdings" pitchFamily="2" charset="2"/>
              </a:rPr>
              <a:t>HAZARD—sets fire to and burns everything in its path, can cover large areas with a thick layer of lava</a:t>
            </a:r>
          </a:p>
          <a:p>
            <a:endParaRPr lang="en-US" sz="1400" dirty="0" smtClean="0">
              <a:sym typeface="Wingdings" pitchFamily="2" charset="2"/>
            </a:endParaRPr>
          </a:p>
          <a:p>
            <a:r>
              <a:rPr lang="en-US" sz="1400" b="1" u="sng" dirty="0" smtClean="0">
                <a:sym typeface="Wingdings" pitchFamily="2" charset="2"/>
              </a:rPr>
              <a:t>Explosive</a:t>
            </a:r>
            <a:r>
              <a:rPr lang="en-US" sz="1400" dirty="0" smtClean="0">
                <a:sym typeface="Wingdings" pitchFamily="2" charset="2"/>
              </a:rPr>
              <a:t>-thick, sticky magma that is high in silica</a:t>
            </a:r>
            <a:endParaRPr lang="en-US" sz="1400" dirty="0">
              <a:sym typeface="Wingdings" pitchFamily="2" charset="2"/>
            </a:endParaRPr>
          </a:p>
          <a:p>
            <a:pPr lvl="1"/>
            <a:r>
              <a:rPr lang="en-US" sz="1400" dirty="0" smtClean="0">
                <a:sym typeface="Wingdings" pitchFamily="2" charset="2"/>
              </a:rPr>
              <a:t>Magma can build up in pipe and get stuck like a cork, pressure builds up from gases and eventually there is an explosion, gases push magma out with great force</a:t>
            </a:r>
            <a:endParaRPr lang="en-US" sz="1400" dirty="0">
              <a:sym typeface="Wingdings" pitchFamily="2" charset="2"/>
            </a:endParaRPr>
          </a:p>
          <a:p>
            <a:pPr lvl="1"/>
            <a:r>
              <a:rPr lang="en-US" sz="1400" dirty="0" smtClean="0">
                <a:sym typeface="Wingdings" pitchFamily="2" charset="2"/>
              </a:rPr>
              <a:t>Lava is thrown powerfully into air, breaks into pieces that cool and harden quickly</a:t>
            </a:r>
          </a:p>
          <a:p>
            <a:pPr lvl="2"/>
            <a:r>
              <a:rPr lang="en-US" sz="1400" b="1" u="sng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A</a:t>
            </a:r>
            <a:r>
              <a:rPr lang="en-US" sz="1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sh-</a:t>
            </a:r>
            <a:r>
              <a:rPr lang="en-US" sz="1400" dirty="0" smtClean="0">
                <a:sym typeface="Wingdings" pitchFamily="2" charset="2"/>
              </a:rPr>
              <a:t> smallest particles, fine, like dust</a:t>
            </a:r>
          </a:p>
          <a:p>
            <a:pPr lvl="2"/>
            <a:r>
              <a:rPr lang="en-US" sz="1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Cinders</a:t>
            </a:r>
            <a:r>
              <a:rPr lang="en-US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-</a:t>
            </a:r>
            <a:r>
              <a:rPr lang="en-US" sz="1400" dirty="0" smtClean="0">
                <a:sym typeface="Wingdings" pitchFamily="2" charset="2"/>
              </a:rPr>
              <a:t>pebble sized particles</a:t>
            </a:r>
          </a:p>
          <a:p>
            <a:pPr lvl="2"/>
            <a:r>
              <a:rPr lang="en-US" sz="1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Bombs-</a:t>
            </a:r>
            <a:r>
              <a:rPr lang="en-US" sz="1400" dirty="0" smtClean="0">
                <a:sym typeface="Wingdings" pitchFamily="2" charset="2"/>
              </a:rPr>
              <a:t>golf ball to car sized</a:t>
            </a:r>
          </a:p>
          <a:p>
            <a:pPr lvl="1"/>
            <a:r>
              <a:rPr lang="en-US" sz="1400" b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Pyroclastic</a:t>
            </a:r>
            <a:r>
              <a:rPr lang="en-US" sz="1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 flow- </a:t>
            </a:r>
            <a:r>
              <a:rPr lang="en-US" sz="1400" dirty="0" smtClean="0">
                <a:sym typeface="Wingdings" pitchFamily="2" charset="2"/>
              </a:rPr>
              <a:t>The flow of ash, cinders, bombs, and gases down the side of a volcano during an explosive eruption.</a:t>
            </a:r>
            <a:endParaRPr lang="en-US" sz="1400" b="1" u="sng" dirty="0" smtClean="0">
              <a:solidFill>
                <a:schemeClr val="accent2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r>
              <a:rPr lang="en-US" sz="1400" dirty="0" smtClean="0">
                <a:sym typeface="Wingdings" pitchFamily="2" charset="2"/>
              </a:rPr>
              <a:t>HAZARD—landslides of mud, melted snow and rock</a:t>
            </a:r>
          </a:p>
          <a:p>
            <a:pPr lvl="2"/>
            <a:endParaRPr lang="en-US" sz="14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598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91" y="0"/>
            <a:ext cx="8879714" cy="69678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90" y="696780"/>
            <a:ext cx="8803820" cy="6071600"/>
          </a:xfrm>
        </p:spPr>
        <p:txBody>
          <a:bodyPr>
            <a:normAutofit fontScale="47500" lnSpcReduction="20000"/>
          </a:bodyPr>
          <a:lstStyle/>
          <a:p>
            <a:pPr marL="36576" indent="0" algn="ctr">
              <a:buNone/>
            </a:pPr>
            <a:r>
              <a:rPr lang="en-US" sz="3800" b="1" u="sng" dirty="0" smtClean="0"/>
              <a:t>Types of Volcanoes</a:t>
            </a:r>
          </a:p>
          <a:p>
            <a:r>
              <a:rPr lang="en-US" b="1" u="sng" dirty="0" smtClean="0"/>
              <a:t>Shield</a:t>
            </a:r>
          </a:p>
          <a:p>
            <a:pPr lvl="1"/>
            <a:r>
              <a:rPr lang="en-US" dirty="0"/>
              <a:t>built almost entirely of fluid lava </a:t>
            </a:r>
            <a:r>
              <a:rPr lang="en-US" dirty="0" smtClean="0"/>
              <a:t>flows </a:t>
            </a:r>
          </a:p>
          <a:p>
            <a:pPr lvl="1"/>
            <a:r>
              <a:rPr lang="en-US" dirty="0" smtClean="0"/>
              <a:t>gently </a:t>
            </a:r>
            <a:r>
              <a:rPr lang="en-US" dirty="0"/>
              <a:t>sloping cone of flat, domical shape, with a profile much like that </a:t>
            </a:r>
          </a:p>
          <a:p>
            <a:pPr marL="448056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of </a:t>
            </a:r>
            <a:r>
              <a:rPr lang="en-US" dirty="0"/>
              <a:t>a warrior's </a:t>
            </a:r>
            <a:r>
              <a:rPr lang="en-US" dirty="0" smtClean="0"/>
              <a:t>shield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are built up slowly by the accretion of thousands of highly fluid </a:t>
            </a:r>
            <a:endParaRPr lang="en-US" dirty="0" smtClean="0"/>
          </a:p>
          <a:p>
            <a:pPr marL="448056" lvl="1" indent="0">
              <a:buNone/>
            </a:pPr>
            <a:r>
              <a:rPr lang="en-US" dirty="0" smtClean="0"/>
              <a:t>       lava </a:t>
            </a:r>
            <a:r>
              <a:rPr lang="en-US" dirty="0"/>
              <a:t>flows called basalt lava that spread widely over great distances, </a:t>
            </a:r>
            <a:endParaRPr lang="en-US" dirty="0" smtClean="0"/>
          </a:p>
          <a:p>
            <a:pPr marL="448056" lvl="1" indent="0">
              <a:buNone/>
            </a:pPr>
            <a:r>
              <a:rPr lang="en-US" dirty="0" smtClean="0"/>
              <a:t>       and </a:t>
            </a:r>
            <a:r>
              <a:rPr lang="en-US" dirty="0"/>
              <a:t>then cool as thin, gently dipping sheets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Hawaiian Islands are composed of linear chains of these volcanoes including Kilauea </a:t>
            </a:r>
            <a:endParaRPr lang="en-US" dirty="0" smtClean="0"/>
          </a:p>
          <a:p>
            <a:pPr marL="448056" lvl="1" indent="0">
              <a:buNone/>
            </a:pPr>
            <a:r>
              <a:rPr lang="en-US" dirty="0" smtClean="0"/>
              <a:t>       and </a:t>
            </a:r>
            <a:r>
              <a:rPr lang="en-US" dirty="0"/>
              <a:t>Mauna Loa on the island of Hawaii-- two of the world's most active volcanoes</a:t>
            </a:r>
            <a:r>
              <a:rPr lang="en-US" dirty="0" smtClean="0"/>
              <a:t>.</a:t>
            </a:r>
          </a:p>
          <a:p>
            <a:pPr marL="448056" lvl="1" indent="0">
              <a:buNone/>
            </a:pPr>
            <a:endParaRPr lang="en-US" dirty="0"/>
          </a:p>
          <a:p>
            <a:pPr marL="603504" indent="-457200"/>
            <a:r>
              <a:rPr lang="en-US" b="1" u="sng" dirty="0" err="1" smtClean="0"/>
              <a:t>Stratovolcano</a:t>
            </a:r>
            <a:r>
              <a:rPr lang="en-US" b="1" u="sng" dirty="0" smtClean="0"/>
              <a:t>-</a:t>
            </a:r>
            <a:r>
              <a:rPr lang="en-US" u="sng" dirty="0" smtClean="0"/>
              <a:t> </a:t>
            </a:r>
            <a:r>
              <a:rPr lang="en-US" dirty="0" smtClean="0"/>
              <a:t>(strata = layers)</a:t>
            </a:r>
          </a:p>
          <a:p>
            <a:pPr marL="905256" lvl="1" indent="-457200"/>
            <a:r>
              <a:rPr lang="en-US" dirty="0"/>
              <a:t>steep-sided, </a:t>
            </a:r>
            <a:r>
              <a:rPr lang="en-US" dirty="0" smtClean="0"/>
              <a:t>symmetrical cone shape</a:t>
            </a:r>
          </a:p>
          <a:p>
            <a:pPr marL="905256" lvl="1" indent="-457200"/>
            <a:r>
              <a:rPr lang="en-US" dirty="0" smtClean="0"/>
              <a:t>HUGE-</a:t>
            </a:r>
            <a:r>
              <a:rPr lang="en-US" dirty="0"/>
              <a:t> may rise as much as 8,000 feet above </a:t>
            </a:r>
            <a:r>
              <a:rPr lang="en-US" dirty="0" smtClean="0"/>
              <a:t>their </a:t>
            </a:r>
            <a:r>
              <a:rPr lang="en-US" dirty="0"/>
              <a:t>bases</a:t>
            </a:r>
            <a:endParaRPr lang="en-US" dirty="0" smtClean="0"/>
          </a:p>
          <a:p>
            <a:pPr marL="905256" lvl="1" indent="-457200"/>
            <a:r>
              <a:rPr lang="en-US" dirty="0" smtClean="0"/>
              <a:t>built </a:t>
            </a:r>
            <a:r>
              <a:rPr lang="en-US" dirty="0"/>
              <a:t>of alternating layers of lava flows, volcanic </a:t>
            </a:r>
            <a:r>
              <a:rPr lang="en-US" dirty="0" smtClean="0"/>
              <a:t>ash</a:t>
            </a:r>
            <a:r>
              <a:rPr lang="en-US" dirty="0"/>
              <a:t>, cinders, blocks, and </a:t>
            </a:r>
            <a:r>
              <a:rPr lang="en-US" dirty="0" smtClean="0"/>
              <a:t>bombs</a:t>
            </a:r>
          </a:p>
          <a:p>
            <a:pPr marL="905256" lvl="1" indent="-457200"/>
            <a:r>
              <a:rPr lang="en-US" dirty="0"/>
              <a:t>tend to erupt explosively and pose considerable danger to nearby life and property.</a:t>
            </a:r>
            <a:endParaRPr lang="en-US" dirty="0" smtClean="0"/>
          </a:p>
          <a:p>
            <a:pPr marL="905256" lvl="1" indent="-457200"/>
            <a:r>
              <a:rPr lang="en-US" dirty="0" smtClean="0"/>
              <a:t>Mount </a:t>
            </a:r>
            <a:r>
              <a:rPr lang="en-US" dirty="0"/>
              <a:t>Fuji in Japan, Mount Cotopaxi in Ecuador, Mount Shasta in California, </a:t>
            </a:r>
            <a:endParaRPr lang="en-US" dirty="0" smtClean="0"/>
          </a:p>
          <a:p>
            <a:pPr marL="448056" lvl="1" indent="0">
              <a:buNone/>
            </a:pPr>
            <a:r>
              <a:rPr lang="en-US" dirty="0"/>
              <a:t>	</a:t>
            </a:r>
            <a:r>
              <a:rPr lang="en-US" dirty="0" smtClean="0"/>
              <a:t>Mount </a:t>
            </a:r>
            <a:r>
              <a:rPr lang="en-US" dirty="0"/>
              <a:t>Hood in Oregon, and Mount St. Helens and Mount Rainier in Washington.</a:t>
            </a:r>
            <a:endParaRPr lang="en-US" dirty="0" smtClean="0"/>
          </a:p>
          <a:p>
            <a:pPr marL="603504" indent="-457200"/>
            <a:endParaRPr lang="en-US" dirty="0" smtClean="0"/>
          </a:p>
          <a:p>
            <a:pPr marL="603504" indent="-457200"/>
            <a:r>
              <a:rPr lang="en-US" b="1" u="sng" dirty="0" smtClean="0"/>
              <a:t>Cinder Cones-</a:t>
            </a:r>
          </a:p>
          <a:p>
            <a:pPr marL="905256" lvl="1" indent="-457200"/>
            <a:r>
              <a:rPr lang="en-US" dirty="0"/>
              <a:t>simplest type of </a:t>
            </a:r>
            <a:r>
              <a:rPr lang="en-US" dirty="0" smtClean="0"/>
              <a:t>volcano</a:t>
            </a:r>
          </a:p>
          <a:p>
            <a:pPr marL="905256" lvl="1" indent="-457200"/>
            <a:r>
              <a:rPr lang="en-US" dirty="0" smtClean="0"/>
              <a:t>built </a:t>
            </a:r>
            <a:r>
              <a:rPr lang="en-US" dirty="0"/>
              <a:t>from particles and blobs of congealed lava </a:t>
            </a:r>
            <a:endParaRPr lang="en-US" dirty="0" smtClean="0"/>
          </a:p>
          <a:p>
            <a:pPr marL="448056" lvl="1" indent="0">
              <a:buNone/>
            </a:pPr>
            <a:r>
              <a:rPr lang="en-US" dirty="0"/>
              <a:t>	</a:t>
            </a:r>
            <a:r>
              <a:rPr lang="en-US" dirty="0" smtClean="0"/>
              <a:t>ejected </a:t>
            </a:r>
            <a:r>
              <a:rPr lang="en-US" dirty="0"/>
              <a:t>from a single </a:t>
            </a:r>
            <a:r>
              <a:rPr lang="en-US" dirty="0" smtClean="0"/>
              <a:t>vent</a:t>
            </a:r>
          </a:p>
          <a:p>
            <a:pPr marL="905256" lvl="1" indent="-457200"/>
            <a:r>
              <a:rPr lang="en-US" dirty="0" smtClean="0"/>
              <a:t>As </a:t>
            </a:r>
            <a:r>
              <a:rPr lang="en-US" dirty="0"/>
              <a:t>the gas-charged lava is blown violently into the air, it </a:t>
            </a:r>
            <a:endParaRPr lang="en-US" dirty="0" smtClean="0"/>
          </a:p>
          <a:p>
            <a:pPr marL="448056" lvl="1" indent="0">
              <a:buNone/>
            </a:pPr>
            <a:r>
              <a:rPr lang="en-US" dirty="0"/>
              <a:t>	</a:t>
            </a:r>
            <a:r>
              <a:rPr lang="en-US" dirty="0" smtClean="0"/>
              <a:t>breaks </a:t>
            </a:r>
            <a:r>
              <a:rPr lang="en-US" dirty="0"/>
              <a:t>into small fragments that solidify and fall as </a:t>
            </a:r>
            <a:r>
              <a:rPr lang="en-US" i="1" dirty="0"/>
              <a:t>cinders</a:t>
            </a:r>
            <a:r>
              <a:rPr lang="en-US" dirty="0"/>
              <a:t> </a:t>
            </a:r>
            <a:endParaRPr lang="en-US" dirty="0" smtClean="0"/>
          </a:p>
          <a:p>
            <a:pPr marL="448056" lvl="1" indent="0">
              <a:buNone/>
            </a:pPr>
            <a:r>
              <a:rPr lang="en-US" dirty="0"/>
              <a:t>	</a:t>
            </a:r>
            <a:r>
              <a:rPr lang="en-US" dirty="0" smtClean="0"/>
              <a:t>around </a:t>
            </a:r>
            <a:r>
              <a:rPr lang="en-US" dirty="0"/>
              <a:t>the vent to form a circular or oval cone. </a:t>
            </a:r>
            <a:endParaRPr lang="en-US" dirty="0" smtClean="0"/>
          </a:p>
          <a:p>
            <a:pPr marL="905256" lvl="1" indent="-457200"/>
            <a:r>
              <a:rPr lang="en-US" dirty="0" smtClean="0"/>
              <a:t>Most have </a:t>
            </a:r>
            <a:r>
              <a:rPr lang="en-US" dirty="0"/>
              <a:t>a bowl-shaped </a:t>
            </a:r>
            <a:r>
              <a:rPr lang="en-US" i="1" dirty="0"/>
              <a:t>crater</a:t>
            </a:r>
            <a:r>
              <a:rPr lang="en-US" dirty="0"/>
              <a:t> at the summit and rarely </a:t>
            </a:r>
            <a:endParaRPr lang="en-US" dirty="0" smtClean="0"/>
          </a:p>
          <a:p>
            <a:pPr marL="448056" lvl="1" indent="0">
              <a:buNone/>
            </a:pPr>
            <a:r>
              <a:rPr lang="en-US" dirty="0"/>
              <a:t>	</a:t>
            </a:r>
            <a:r>
              <a:rPr lang="en-US" dirty="0" smtClean="0"/>
              <a:t>rise </a:t>
            </a:r>
            <a:r>
              <a:rPr lang="en-US" dirty="0"/>
              <a:t>more than a thousand feet or so above their </a:t>
            </a:r>
            <a:endParaRPr lang="en-US" dirty="0" smtClean="0"/>
          </a:p>
          <a:p>
            <a:pPr marL="448056" lvl="1" indent="0">
              <a:buNone/>
            </a:pPr>
            <a:r>
              <a:rPr lang="en-US" dirty="0"/>
              <a:t>	</a:t>
            </a:r>
            <a:r>
              <a:rPr lang="en-US" dirty="0" smtClean="0"/>
              <a:t>surroundings.</a:t>
            </a:r>
          </a:p>
          <a:p>
            <a:pPr marL="905256" lvl="1" indent="-457200"/>
            <a:r>
              <a:rPr lang="en-US" dirty="0"/>
              <a:t>western North America</a:t>
            </a:r>
            <a:endParaRPr lang="en-US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955" y="317304"/>
            <a:ext cx="2200956" cy="196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798" y="4878843"/>
            <a:ext cx="2200957" cy="196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324" y="2594155"/>
            <a:ext cx="2196587" cy="195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104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16710" cy="7726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95" y="696780"/>
            <a:ext cx="8879715" cy="6071600"/>
          </a:xfrm>
        </p:spPr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r>
              <a:rPr lang="en-US" dirty="0" smtClean="0"/>
              <a:t>Stages of Volcanic Activity</a:t>
            </a:r>
          </a:p>
          <a:p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Active-</a:t>
            </a:r>
            <a:r>
              <a:rPr lang="en-US" dirty="0" smtClean="0"/>
              <a:t>live volcano, is erupting or has shown signs it will erupt in the near future</a:t>
            </a:r>
          </a:p>
          <a:p>
            <a:endParaRPr lang="en-US" dirty="0" smtClean="0"/>
          </a:p>
          <a:p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Dormant-</a:t>
            </a:r>
            <a:r>
              <a:rPr lang="en-US" dirty="0" smtClean="0"/>
              <a:t> sleeping volcano, not currently active but able to become active</a:t>
            </a:r>
          </a:p>
          <a:p>
            <a:endParaRPr lang="en-US" dirty="0" smtClean="0"/>
          </a:p>
          <a:p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Extinct- </a:t>
            </a:r>
            <a:r>
              <a:rPr lang="en-US" dirty="0" smtClean="0"/>
              <a:t>dead volcano, no longer active and is unlikely to erupt again</a:t>
            </a:r>
          </a:p>
          <a:p>
            <a:endParaRPr lang="en-US" dirty="0"/>
          </a:p>
          <a:p>
            <a:r>
              <a:rPr lang="en-US" dirty="0" smtClean="0"/>
              <a:t>Prediction- not possible but</a:t>
            </a:r>
            <a:r>
              <a:rPr lang="en-US" dirty="0"/>
              <a:t> </a:t>
            </a:r>
            <a:r>
              <a:rPr lang="en-US" dirty="0" smtClean="0"/>
              <a:t>Geologists monitor</a:t>
            </a:r>
          </a:p>
          <a:p>
            <a:pPr lvl="2"/>
            <a:r>
              <a:rPr lang="en-US" dirty="0" smtClean="0"/>
              <a:t>Surface changes in elevation and tilt with </a:t>
            </a:r>
            <a:r>
              <a:rPr lang="en-US" dirty="0" err="1" smtClean="0"/>
              <a:t>tiltmeter</a:t>
            </a:r>
            <a:endParaRPr lang="en-US" dirty="0" smtClean="0"/>
          </a:p>
          <a:p>
            <a:pPr lvl="2"/>
            <a:r>
              <a:rPr lang="en-US" dirty="0" smtClean="0"/>
              <a:t>Amount of escaping gases</a:t>
            </a:r>
          </a:p>
          <a:p>
            <a:pPr lvl="2"/>
            <a:r>
              <a:rPr lang="en-US" dirty="0" smtClean="0"/>
              <a:t>Small earthquakes that occur around volcano</a:t>
            </a:r>
          </a:p>
          <a:p>
            <a:pPr lvl="2"/>
            <a:r>
              <a:rPr lang="en-US" dirty="0" smtClean="0"/>
              <a:t>Rising temperatures in ground water</a:t>
            </a:r>
          </a:p>
        </p:txBody>
      </p:sp>
    </p:spTree>
    <p:extLst>
      <p:ext uri="{BB962C8B-B14F-4D97-AF65-F5344CB8AC3E}">
        <p14:creationId xmlns="" xmlns:p14="http://schemas.microsoft.com/office/powerpoint/2010/main" val="12075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endParaRPr lang="en-US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854285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3.)</a:t>
            </a:r>
            <a:r>
              <a:rPr lang="en-US" sz="32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Climate</a:t>
            </a:r>
            <a:endParaRPr lang="en-US" dirty="0" smtClean="0"/>
          </a:p>
          <a:p>
            <a:r>
              <a:rPr lang="en-US" dirty="0" smtClean="0"/>
              <a:t>Fossils of tropical plants found on an island in the arctic ocean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Scratches in rocks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made </a:t>
            </a:r>
            <a:r>
              <a:rPr lang="en-US" dirty="0" smtClean="0"/>
              <a:t>by glaciers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found </a:t>
            </a:r>
            <a:r>
              <a:rPr lang="en-US" dirty="0" smtClean="0"/>
              <a:t>in South Africa</a:t>
            </a:r>
          </a:p>
          <a:p>
            <a:pPr>
              <a:buNone/>
            </a:pPr>
            <a:endParaRPr lang="en-US" dirty="0" smtClean="0"/>
          </a:p>
          <a:p>
            <a:pPr marL="420624" lvl="1" indent="-384048">
              <a:buSzPct val="80000"/>
              <a:buFont typeface="Wingdings 2"/>
              <a:buChar char=""/>
            </a:pPr>
            <a:r>
              <a:rPr lang="en-US" dirty="0" smtClean="0"/>
              <a:t>Coal fields in Europe and North America lined up</a:t>
            </a:r>
          </a:p>
          <a:p>
            <a:pPr marL="704088" lvl="2" indent="-384048">
              <a:buSzPct val="80000"/>
              <a:buFont typeface="Wingdings 2"/>
              <a:buChar char=""/>
            </a:pPr>
            <a:r>
              <a:rPr lang="en-US" dirty="0" smtClean="0"/>
              <a:t>Coal only forms in tropical swamp areas</a:t>
            </a:r>
          </a:p>
          <a:p>
            <a:pPr marL="704088" lvl="2" indent="-384048">
              <a:buSzPct val="80000"/>
              <a:buNone/>
            </a:pPr>
            <a:endParaRPr lang="en-US" dirty="0" smtClean="0"/>
          </a:p>
          <a:p>
            <a:pPr marL="704088" lvl="2" indent="-384048">
              <a:buSzPct val="80000"/>
              <a:buNone/>
            </a:pPr>
            <a:r>
              <a:rPr lang="en-US" dirty="0" smtClean="0"/>
              <a:t>****When continents move, north or south, they take the fossils and rocks that formed in the past with them</a:t>
            </a:r>
          </a:p>
          <a:p>
            <a:pPr marL="704088" lvl="2" indent="-384048">
              <a:buSzPct val="80000"/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38914" name="Picture 2" descr="https://upload.wikimedia.org/wikipedia/commons/thumb/3/34/MoiryGlacier_ValaisSwitzld_Striations2.jpg/1024px-MoiryGlacier_ValaisSwitzld_Striation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6105" y="1986995"/>
            <a:ext cx="3527394" cy="2352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259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83820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endParaRPr lang="en-US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8674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8F8F"/>
                </a:solidFill>
              </a:rPr>
              <a:t>Continental Drift—REJECTED</a:t>
            </a:r>
          </a:p>
          <a:p>
            <a:pPr lvl="1"/>
            <a:r>
              <a:rPr lang="en-US" dirty="0" smtClean="0"/>
              <a:t>Wegener </a:t>
            </a:r>
            <a:r>
              <a:rPr lang="en-US" dirty="0" smtClean="0"/>
              <a:t>provide supporting evidence to the continental drift theory</a:t>
            </a:r>
          </a:p>
          <a:p>
            <a:pPr marL="448056" lvl="1" indent="0">
              <a:buNone/>
            </a:pPr>
            <a:endParaRPr lang="en-US" dirty="0" smtClean="0"/>
          </a:p>
          <a:p>
            <a:pPr marL="448056" lvl="1" indent="0">
              <a:buNone/>
            </a:pPr>
            <a:r>
              <a:rPr lang="en-US" sz="4000" dirty="0" smtClean="0"/>
              <a:t>BUT….</a:t>
            </a:r>
          </a:p>
          <a:p>
            <a:pPr marL="448056" lvl="1" indent="0">
              <a:buNone/>
            </a:pPr>
            <a:endParaRPr lang="en-US" dirty="0" smtClean="0"/>
          </a:p>
          <a:p>
            <a:pPr marL="448056" lvl="1" indent="0">
              <a:buNone/>
            </a:pPr>
            <a:r>
              <a:rPr lang="en-US" dirty="0" smtClean="0"/>
              <a:t>Could </a:t>
            </a:r>
            <a:r>
              <a:rPr lang="en-US" b="1" u="sng" dirty="0" smtClean="0"/>
              <a:t>not</a:t>
            </a:r>
            <a:r>
              <a:rPr lang="en-US" dirty="0" smtClean="0"/>
              <a:t> identify the mechanism that cause the plates to move (the force that caused the push or pull)</a:t>
            </a:r>
          </a:p>
          <a:p>
            <a:pPr marL="448056" lvl="1" indent="0">
              <a:buNone/>
            </a:pPr>
            <a:r>
              <a:rPr lang="en-US" dirty="0"/>
              <a:t>	</a:t>
            </a:r>
            <a:r>
              <a:rPr lang="en-US" dirty="0" smtClean="0"/>
              <a:t>because of this, most geologist rejected his theory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4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5449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endParaRPr lang="en-US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9095"/>
            <a:ext cx="9144000" cy="6236505"/>
          </a:xfrm>
        </p:spPr>
        <p:txBody>
          <a:bodyPr/>
          <a:lstStyle/>
          <a:p>
            <a:pPr marL="36576" indent="0" algn="ctr">
              <a:buNone/>
            </a:pPr>
            <a:r>
              <a:rPr lang="en-US" sz="2400" b="1" dirty="0" smtClean="0"/>
              <a:t>Sea </a:t>
            </a:r>
            <a:r>
              <a:rPr lang="en-US" sz="2400" b="1" dirty="0" smtClean="0"/>
              <a:t>floor Spreading and The theory of Plate Tectonics</a:t>
            </a:r>
          </a:p>
          <a:p>
            <a:r>
              <a:rPr lang="en-US" sz="22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</a:t>
            </a:r>
            <a:r>
              <a:rPr lang="en-US" sz="2200" dirty="0" smtClean="0"/>
              <a:t>- A section of the lithosphere that slowly moves over the asthenosphere, carrying pieces of continental and oceanic crust</a:t>
            </a:r>
          </a:p>
          <a:p>
            <a:endParaRPr lang="en-US" sz="2200" dirty="0"/>
          </a:p>
          <a:p>
            <a:r>
              <a:rPr lang="en-US" sz="2200" dirty="0" smtClean="0"/>
              <a:t>Theory of Plate Tectonics- Earth’s plates are in slow, constant motion, driven by convection currents in the mantle.</a:t>
            </a:r>
          </a:p>
          <a:p>
            <a:pPr lvl="1"/>
            <a:r>
              <a:rPr lang="en-US" sz="1800" dirty="0" smtClean="0"/>
              <a:t>Explains formation, movement and </a:t>
            </a:r>
            <a:r>
              <a:rPr lang="en-US" sz="1800" dirty="0" err="1" smtClean="0"/>
              <a:t>subduction</a:t>
            </a:r>
            <a:r>
              <a:rPr lang="en-US" sz="1800" dirty="0" smtClean="0"/>
              <a:t> of Earth’s plates</a:t>
            </a:r>
          </a:p>
          <a:p>
            <a:pPr lvl="2"/>
            <a:r>
              <a:rPr lang="en-US" sz="1600" dirty="0" err="1" smtClean="0"/>
              <a:t>Subduction</a:t>
            </a:r>
            <a:r>
              <a:rPr lang="en-US" sz="1600" dirty="0" smtClean="0"/>
              <a:t>-the process by which gravity pulls denser plate edges downward into the mantle. 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5" descr="087_image_09_mgs11_02_03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7895" y="3860597"/>
            <a:ext cx="4496105" cy="299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403616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venir LT Std 35 Light" pitchFamily="1" charset="0"/>
              </a:rPr>
              <a:t>Earth’s Plates</a:t>
            </a:r>
          </a:p>
          <a:p>
            <a:r>
              <a:rPr lang="en-US" sz="1600" dirty="0" smtClean="0">
                <a:latin typeface="Avenir LT Std 35 Light" pitchFamily="1" charset="0"/>
              </a:rPr>
              <a:t>Plate boundaries divide the lithosphere into </a:t>
            </a:r>
          </a:p>
          <a:p>
            <a:r>
              <a:rPr lang="en-US" sz="1600" dirty="0" smtClean="0">
                <a:latin typeface="Avenir LT Std 35 Light" pitchFamily="1" charset="0"/>
              </a:rPr>
              <a:t>large plates.</a:t>
            </a:r>
          </a:p>
          <a:p>
            <a:endParaRPr lang="en-US" sz="1600" dirty="0" smtClean="0">
              <a:latin typeface="Avenir LT Std 35 Light" pitchFamily="1" charset="0"/>
            </a:endParaRPr>
          </a:p>
          <a:p>
            <a:r>
              <a:rPr lang="en-US" sz="1600" b="1" u="sng" dirty="0" smtClean="0">
                <a:solidFill>
                  <a:srgbClr val="FFC000"/>
                </a:solidFill>
                <a:latin typeface="Avenir LT Std 35 Light" pitchFamily="1" charset="0"/>
              </a:rPr>
              <a:t>Faults</a:t>
            </a:r>
            <a:r>
              <a:rPr lang="en-US" sz="1600" dirty="0" smtClean="0">
                <a:latin typeface="Avenir LT Std 35 Light" pitchFamily="1" charset="0"/>
              </a:rPr>
              <a:t>-breaks in the Earth’s crust where </a:t>
            </a:r>
          </a:p>
          <a:p>
            <a:r>
              <a:rPr lang="en-US" sz="1600" dirty="0" smtClean="0">
                <a:latin typeface="Avenir LT Std 35 Light" pitchFamily="1" charset="0"/>
              </a:rPr>
              <a:t>rocks have slipped past each other, form </a:t>
            </a:r>
          </a:p>
          <a:p>
            <a:r>
              <a:rPr lang="en-US" sz="1600" dirty="0" smtClean="0">
                <a:latin typeface="Avenir LT Std 35 Light" pitchFamily="1" charset="0"/>
              </a:rPr>
              <a:t>along these boundaries</a:t>
            </a:r>
            <a:endParaRPr lang="en-US" sz="1600" dirty="0">
              <a:latin typeface="Avenir LT Std 35 Light" pitchFamily="1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731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endParaRPr lang="en-US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95" y="685800"/>
            <a:ext cx="9049805" cy="6400800"/>
          </a:xfrm>
        </p:spPr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r>
              <a:rPr lang="en-US" sz="2800" dirty="0" smtClean="0"/>
              <a:t>Plate motion over time</a:t>
            </a:r>
          </a:p>
          <a:p>
            <a:r>
              <a:rPr lang="en-US" sz="2600" dirty="0" smtClean="0"/>
              <a:t>Satellites are used to measure plate motion precisely.</a:t>
            </a:r>
          </a:p>
          <a:p>
            <a:pPr lvl="1"/>
            <a:r>
              <a:rPr lang="en-US" sz="2400" dirty="0" smtClean="0"/>
              <a:t>Plates move very slowly – 1-12 cm per year</a:t>
            </a:r>
          </a:p>
          <a:p>
            <a:pPr lvl="2"/>
            <a:r>
              <a:rPr lang="en-US" sz="2000" dirty="0" smtClean="0"/>
              <a:t>North American and Eurasian plate move about 2.5 cm/year</a:t>
            </a:r>
          </a:p>
          <a:p>
            <a:pPr lvl="3"/>
            <a:r>
              <a:rPr lang="en-US" sz="1800" dirty="0" smtClean="0"/>
              <a:t>This is about the same speed in which your fingernails grow</a:t>
            </a:r>
          </a:p>
          <a:p>
            <a:pPr lvl="3">
              <a:buNone/>
            </a:pPr>
            <a:endParaRPr lang="en-US" sz="1800" dirty="0" smtClean="0"/>
          </a:p>
          <a:p>
            <a:pPr lvl="2"/>
            <a:r>
              <a:rPr lang="en-US" sz="2000" dirty="0" smtClean="0"/>
              <a:t>Although very slow the plates have been moving for hundreds of millions of years, </a:t>
            </a:r>
            <a:r>
              <a:rPr lang="en-US" sz="2000" u="sng" dirty="0" smtClean="0"/>
              <a:t>they have moved great distances.</a:t>
            </a:r>
          </a:p>
          <a:p>
            <a:pPr>
              <a:buNone/>
            </a:pPr>
            <a:endParaRPr lang="en-US" sz="1900" b="1" dirty="0" smtClean="0">
              <a:latin typeface="Avenir LT Std 35 Light" pitchFamily="1" charset="0"/>
            </a:endParaRPr>
          </a:p>
          <a:p>
            <a:pPr>
              <a:buNone/>
            </a:pPr>
            <a:r>
              <a:rPr lang="en-US" sz="1900" b="1" dirty="0" smtClean="0">
                <a:latin typeface="Avenir LT Std 35 Light" pitchFamily="1" charset="0"/>
              </a:rPr>
              <a:t>Plate Motion</a:t>
            </a:r>
          </a:p>
          <a:p>
            <a:pPr>
              <a:buNone/>
            </a:pPr>
            <a:r>
              <a:rPr lang="en-US" sz="1800" dirty="0" smtClean="0">
                <a:latin typeface="Avenir LT Std 35 Light" pitchFamily="1" charset="0"/>
              </a:rPr>
              <a:t>Since the breakup of Pangaea, the continents have taken about 200 million years to move to their present location.</a:t>
            </a:r>
          </a:p>
          <a:p>
            <a:pPr lvl="2"/>
            <a:endParaRPr lang="en-US" sz="2000" u="sng" dirty="0" smtClean="0"/>
          </a:p>
          <a:p>
            <a:pPr lvl="2"/>
            <a:endParaRPr lang="en-US" sz="2000" u="sng" dirty="0" smtClean="0"/>
          </a:p>
          <a:p>
            <a:pPr lvl="2"/>
            <a:endParaRPr lang="en-US" u="sng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>
                <a:latin typeface="Avenir LT Std 35 Light" pitchFamily="1" charset="0"/>
              </a:rPr>
              <a:t>	</a:t>
            </a:r>
            <a:r>
              <a:rPr lang="en-US" sz="1800" b="1" dirty="0" smtClean="0">
                <a:latin typeface="Avenir LT Std 35 Light" pitchFamily="1" charset="0"/>
              </a:rPr>
              <a:t>200 Million Years Ago         115 Million Years ago	                 Earth Today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As the plates move, they create </a:t>
            </a:r>
            <a:r>
              <a:rPr lang="en-US" sz="1800" i="1" u="sng" dirty="0" smtClean="0"/>
              <a:t>earthquakes</a:t>
            </a:r>
            <a:r>
              <a:rPr lang="en-US" sz="1800" i="1" dirty="0" smtClean="0"/>
              <a:t>, </a:t>
            </a:r>
            <a:r>
              <a:rPr lang="en-US" sz="1800" i="1" u="sng" dirty="0" smtClean="0"/>
              <a:t>volcanoes</a:t>
            </a:r>
            <a:r>
              <a:rPr lang="en-US" sz="1800" i="1" dirty="0" smtClean="0"/>
              <a:t>, </a:t>
            </a:r>
            <a:r>
              <a:rPr lang="en-US" sz="1800" i="1" u="sng" dirty="0" smtClean="0"/>
              <a:t>mountain ranges</a:t>
            </a:r>
            <a:r>
              <a:rPr lang="en-US" sz="1800" i="1" dirty="0" smtClean="0"/>
              <a:t> </a:t>
            </a:r>
            <a:r>
              <a:rPr lang="en-US" sz="1800" dirty="0" smtClean="0"/>
              <a:t>and</a:t>
            </a:r>
            <a:r>
              <a:rPr lang="en-US" sz="1800" i="1" dirty="0" smtClean="0"/>
              <a:t> </a:t>
            </a:r>
            <a:r>
              <a:rPr lang="en-US" sz="1800" i="1" u="sng" dirty="0" smtClean="0"/>
              <a:t>deep ocean trenches</a:t>
            </a:r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6" name="Picture 8" descr="184_image_02_mgs12_07_05_0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775" y="3884370"/>
            <a:ext cx="2438400" cy="146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184_image_02_mgs12_07_05_0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9995" y="3884370"/>
            <a:ext cx="253399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184_image_02_mgs12_07_05_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5795" y="3960265"/>
            <a:ext cx="2438399" cy="142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926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86" y="165516"/>
            <a:ext cx="4857280" cy="106253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endParaRPr lang="en-US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985" y="1379835"/>
            <a:ext cx="3870645" cy="5009070"/>
          </a:xfrm>
        </p:spPr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r>
              <a:rPr lang="en-US" dirty="0" smtClean="0"/>
              <a:t>Plate Boundaries</a:t>
            </a:r>
          </a:p>
          <a:p>
            <a:r>
              <a:rPr lang="en-US" b="1" u="sng" dirty="0" smtClean="0">
                <a:solidFill>
                  <a:srgbClr val="FFC000"/>
                </a:solidFill>
              </a:rPr>
              <a:t>Divergent Boundaries</a:t>
            </a:r>
            <a:r>
              <a:rPr lang="en-US" dirty="0" smtClean="0"/>
              <a:t>-two </a:t>
            </a:r>
            <a:r>
              <a:rPr lang="en-US" dirty="0" smtClean="0"/>
              <a:t>plates </a:t>
            </a:r>
            <a:r>
              <a:rPr lang="en-US" dirty="0" smtClean="0"/>
              <a:t>slowly move away from each other</a:t>
            </a:r>
          </a:p>
          <a:p>
            <a:pPr lvl="1"/>
            <a:r>
              <a:rPr lang="en-US" dirty="0" smtClean="0"/>
              <a:t>In the ocean = </a:t>
            </a:r>
            <a:r>
              <a:rPr lang="en-US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</a:t>
            </a:r>
            <a:r>
              <a:rPr lang="en-US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id </a:t>
            </a:r>
            <a:r>
              <a:rPr lang="en-US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</a:t>
            </a:r>
            <a:r>
              <a:rPr lang="en-US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cean </a:t>
            </a:r>
            <a:r>
              <a:rPr lang="en-US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</a:t>
            </a:r>
            <a:r>
              <a:rPr lang="en-US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idge (MOR)</a:t>
            </a:r>
          </a:p>
          <a:p>
            <a:pPr lvl="2"/>
            <a:r>
              <a:rPr lang="en-US" dirty="0" smtClean="0"/>
              <a:t>Underwater mountain ranges</a:t>
            </a:r>
            <a:endParaRPr lang="en-US" dirty="0" smtClean="0"/>
          </a:p>
          <a:p>
            <a:pPr lvl="2"/>
            <a:r>
              <a:rPr lang="en-US" dirty="0" smtClean="0"/>
              <a:t>new </a:t>
            </a:r>
            <a:r>
              <a:rPr lang="en-US" dirty="0" smtClean="0"/>
              <a:t>crust is added during </a:t>
            </a:r>
            <a:r>
              <a:rPr lang="en-US" dirty="0" smtClean="0"/>
              <a:t>process </a:t>
            </a:r>
            <a:r>
              <a:rPr lang="en-US" dirty="0" smtClean="0"/>
              <a:t>of </a:t>
            </a:r>
          </a:p>
          <a:p>
            <a:pPr lvl="2">
              <a:buNone/>
            </a:pPr>
            <a:r>
              <a:rPr lang="en-US" dirty="0" smtClean="0"/>
              <a:t>	</a:t>
            </a:r>
            <a:r>
              <a:rPr lang="en-US" dirty="0" smtClean="0"/>
              <a:t>sea </a:t>
            </a:r>
            <a:r>
              <a:rPr lang="en-US" dirty="0" smtClean="0"/>
              <a:t>floor spreading  </a:t>
            </a:r>
          </a:p>
          <a:p>
            <a:pPr lvl="3"/>
            <a:r>
              <a:rPr lang="en-US" dirty="0" smtClean="0"/>
              <a:t>ex. Mid Atlantic Ridge, Atlantic Ocean</a:t>
            </a:r>
          </a:p>
          <a:p>
            <a:pPr lvl="1"/>
            <a:r>
              <a:rPr lang="en-US" dirty="0" smtClean="0"/>
              <a:t>On land = </a:t>
            </a:r>
            <a:r>
              <a:rPr lang="en-US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Rift Valley</a:t>
            </a:r>
            <a:endParaRPr lang="en-US" b="1" u="sng" dirty="0" smtClean="0"/>
          </a:p>
          <a:p>
            <a:pPr lvl="2"/>
            <a:r>
              <a:rPr lang="en-US" dirty="0" smtClean="0"/>
              <a:t>ex. East African Rift System, Africa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1475" y="317305"/>
            <a:ext cx="2786036" cy="338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6630" y="3808475"/>
            <a:ext cx="3661385" cy="274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4962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 tectonics</a:t>
            </a:r>
            <a:endParaRPr lang="en-US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67400"/>
          </a:xfrm>
        </p:spPr>
        <p:txBody>
          <a:bodyPr>
            <a:normAutofit fontScale="70000" lnSpcReduction="20000"/>
          </a:bodyPr>
          <a:lstStyle/>
          <a:p>
            <a:pPr marL="36576" indent="0">
              <a:buNone/>
            </a:pPr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Sea Floor Spreading- </a:t>
            </a:r>
            <a:r>
              <a:rPr lang="en-US" dirty="0" smtClean="0"/>
              <a:t>the process by which molten material adds new oceanic crust to the ocean floor</a:t>
            </a:r>
          </a:p>
          <a:p>
            <a:pPr lvl="1"/>
            <a:r>
              <a:rPr lang="en-US" dirty="0" smtClean="0"/>
              <a:t>This occurs at </a:t>
            </a:r>
            <a:r>
              <a:rPr lang="en-US" u="sng" dirty="0" smtClean="0"/>
              <a:t>mid-ocean ridges</a:t>
            </a:r>
            <a:r>
              <a:rPr lang="en-US" dirty="0" smtClean="0"/>
              <a:t> </a:t>
            </a:r>
            <a:r>
              <a:rPr lang="en-US" b="1" dirty="0" smtClean="0"/>
              <a:t>(MOR)</a:t>
            </a:r>
          </a:p>
          <a:p>
            <a:pPr lvl="1">
              <a:buNone/>
            </a:pPr>
            <a:endParaRPr lang="en-US" dirty="0"/>
          </a:p>
          <a:p>
            <a:r>
              <a:rPr lang="en-US" dirty="0" smtClean="0"/>
              <a:t>How sea floor spreading works:</a:t>
            </a:r>
            <a:endParaRPr lang="en-US" dirty="0"/>
          </a:p>
          <a:p>
            <a:pPr lvl="1"/>
            <a:r>
              <a:rPr lang="en-US" dirty="0" smtClean="0"/>
              <a:t>MOR form crack in the oceanic crust, called central valley (see </a:t>
            </a:r>
            <a:r>
              <a:rPr lang="en-US" dirty="0" err="1" smtClean="0"/>
              <a:t>pic</a:t>
            </a:r>
            <a:r>
              <a:rPr lang="en-US" dirty="0" smtClean="0"/>
              <a:t>. </a:t>
            </a:r>
            <a:r>
              <a:rPr lang="en-US" smtClean="0"/>
              <a:t>on previous slide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Along the ridge, molten material from inside Earth rises, erupts, cools and hardens to form a solid strip of rock</a:t>
            </a:r>
            <a:endParaRPr lang="en-US" dirty="0"/>
          </a:p>
          <a:p>
            <a:pPr lvl="2"/>
            <a:r>
              <a:rPr lang="en-US" dirty="0" smtClean="0"/>
              <a:t>Sea Floor spreading adds more crust to the ocean floor</a:t>
            </a:r>
            <a:r>
              <a:rPr lang="en-US" dirty="0"/>
              <a:t> </a:t>
            </a:r>
            <a:r>
              <a:rPr lang="en-US" dirty="0" smtClean="0"/>
              <a:t>while older strips of rock move outward from either side of the ridge</a:t>
            </a:r>
          </a:p>
          <a:p>
            <a:pPr lvl="2"/>
            <a:endParaRPr lang="en-US" dirty="0" smtClean="0"/>
          </a:p>
          <a:p>
            <a:pPr marL="36576" indent="0">
              <a:buNone/>
            </a:pPr>
            <a:r>
              <a:rPr lang="en-US" sz="3300" dirty="0" smtClean="0"/>
              <a:t>Does the ocean floor just keep growing and growing?</a:t>
            </a:r>
          </a:p>
          <a:p>
            <a:pPr marL="36576" indent="0">
              <a:buNone/>
            </a:pPr>
            <a:r>
              <a:rPr lang="en-US" sz="3300" dirty="0" smtClean="0"/>
              <a:t>	NO!</a:t>
            </a:r>
          </a:p>
          <a:p>
            <a:pPr marL="36576" indent="0">
              <a:buNone/>
            </a:pPr>
            <a:endParaRPr lang="en-US" sz="3300" dirty="0" smtClean="0"/>
          </a:p>
          <a:p>
            <a:pPr marL="36576" indent="0">
              <a:buNone/>
            </a:pPr>
            <a:r>
              <a:rPr lang="en-US" sz="3300" dirty="0" smtClean="0"/>
              <a:t>On the opposite side, the ocean floor plunges into deep ocean trenches, sinking back into the mantle</a:t>
            </a:r>
          </a:p>
          <a:p>
            <a:pPr marL="36576" indent="0">
              <a:buNone/>
            </a:pPr>
            <a:r>
              <a:rPr lang="en-US" sz="3300" dirty="0" smtClean="0"/>
              <a:t>	This is called </a:t>
            </a:r>
            <a:r>
              <a:rPr lang="en-US" sz="33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SUBDUCTION</a:t>
            </a:r>
          </a:p>
          <a:p>
            <a:pPr marL="621792" lvl="2" indent="0">
              <a:buNone/>
            </a:pPr>
            <a:r>
              <a:rPr lang="en-US" sz="3300" dirty="0" smtClean="0"/>
              <a:t>			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83760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28842</TotalTime>
  <Words>2431</Words>
  <Application>Microsoft Office PowerPoint</Application>
  <PresentationFormat>On-screen Show (4:3)</PresentationFormat>
  <Paragraphs>562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Technic</vt:lpstr>
      <vt:lpstr> Plate tectonics Continental Drift</vt:lpstr>
      <vt:lpstr>Plate tectonics</vt:lpstr>
      <vt:lpstr>Plate tectonics</vt:lpstr>
      <vt:lpstr>Plate tectonics</vt:lpstr>
      <vt:lpstr>Plate tectonics</vt:lpstr>
      <vt:lpstr>Plate tectonics</vt:lpstr>
      <vt:lpstr>Plate tectonics</vt:lpstr>
      <vt:lpstr>Plate tectonics</vt:lpstr>
      <vt:lpstr>Plate tectonics</vt:lpstr>
      <vt:lpstr>Plate tectonics</vt:lpstr>
      <vt:lpstr>Plate Tectonics</vt:lpstr>
      <vt:lpstr>Slide 12</vt:lpstr>
      <vt:lpstr>Slide 13</vt:lpstr>
      <vt:lpstr>Plate Tectonics</vt:lpstr>
      <vt:lpstr>Plate tectonics</vt:lpstr>
      <vt:lpstr>Slide 16</vt:lpstr>
      <vt:lpstr>Plate tectonics</vt:lpstr>
      <vt:lpstr>Plate tectonics</vt:lpstr>
      <vt:lpstr>Plate Tectonics</vt:lpstr>
      <vt:lpstr>Plate Tectonics</vt:lpstr>
      <vt:lpstr>Plate Tectonics</vt:lpstr>
      <vt:lpstr>Plate Tectonics</vt:lpstr>
      <vt:lpstr>Plate Tectonics</vt:lpstr>
      <vt:lpstr>Plate Tectonics</vt:lpstr>
      <vt:lpstr>Plate Tectonics</vt:lpstr>
      <vt:lpstr>Plate Tectonics</vt:lpstr>
      <vt:lpstr>Plate Tectonics</vt:lpstr>
      <vt:lpstr>Plate Tectonics</vt:lpstr>
      <vt:lpstr>Plate Tectonics</vt:lpstr>
      <vt:lpstr>Plate Tectonics</vt:lpstr>
      <vt:lpstr>Plate Tectonics</vt:lpstr>
      <vt:lpstr>Plate Tectonics</vt:lpstr>
      <vt:lpstr>Plate Tectonics</vt:lpstr>
      <vt:lpstr>Plate Tectonics</vt:lpstr>
      <vt:lpstr>Plate Tectonics</vt:lpstr>
      <vt:lpstr>Plate Tectonics</vt:lpstr>
      <vt:lpstr>Plate Tectonics</vt:lpstr>
      <vt:lpstr>Plate Tectonics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</dc:creator>
  <cp:lastModifiedBy>jennifer_lewis</cp:lastModifiedBy>
  <cp:revision>414</cp:revision>
  <dcterms:created xsi:type="dcterms:W3CDTF">2012-11-11T23:33:27Z</dcterms:created>
  <dcterms:modified xsi:type="dcterms:W3CDTF">2019-01-18T19:06:32Z</dcterms:modified>
</cp:coreProperties>
</file>